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9"/>
  </p:notesMasterIdLst>
  <p:handoutMasterIdLst>
    <p:handoutMasterId r:id="rId30"/>
  </p:handoutMasterIdLst>
  <p:sldIdLst>
    <p:sldId id="298" r:id="rId6"/>
    <p:sldId id="478" r:id="rId7"/>
    <p:sldId id="469" r:id="rId8"/>
    <p:sldId id="484" r:id="rId9"/>
    <p:sldId id="4492" r:id="rId10"/>
    <p:sldId id="4494" r:id="rId11"/>
    <p:sldId id="4488" r:id="rId12"/>
    <p:sldId id="4490" r:id="rId13"/>
    <p:sldId id="515" r:id="rId14"/>
    <p:sldId id="4454" r:id="rId15"/>
    <p:sldId id="4477" r:id="rId16"/>
    <p:sldId id="4486" r:id="rId17"/>
    <p:sldId id="4483" r:id="rId18"/>
    <p:sldId id="4493" r:id="rId19"/>
    <p:sldId id="4499" r:id="rId20"/>
    <p:sldId id="4500" r:id="rId21"/>
    <p:sldId id="4495" r:id="rId22"/>
    <p:sldId id="4496" r:id="rId23"/>
    <p:sldId id="4501" r:id="rId24"/>
    <p:sldId id="4484" r:id="rId25"/>
    <p:sldId id="4489" r:id="rId26"/>
    <p:sldId id="4487" r:id="rId27"/>
    <p:sldId id="289" r:id="rId28"/>
  </p:sldIdLst>
  <p:sldSz cx="12192000" cy="6858000"/>
  <p:notesSz cx="9926638" cy="14355763"/>
  <p:embeddedFontLst>
    <p:embeddedFont>
      <p:font typeface="Calibri" panose="020F0502020204030204" pitchFamily="34" charset="0"/>
      <p:regular r:id="rId31"/>
      <p:bold r:id="rId32"/>
      <p:italic r:id="rId33"/>
      <p:boldItalic r:id="rId34"/>
    </p:embeddedFont>
    <p:embeddedFont>
      <p:font typeface="Sweco Sans" panose="020B0604020202020204" charset="0"/>
      <p:regular r:id="rId35"/>
      <p:bold r:id="rId36"/>
      <p:italic r:id="rId37"/>
      <p:boldItalic r:id="rId38"/>
    </p:embeddedFont>
    <p:embeddedFont>
      <p:font typeface="Sweco Sans Medium" panose="020B0604020202020204" charset="0"/>
      <p:regular r:id="rId39"/>
      <p:bold r:id="rId40"/>
      <p:italic r:id="rId41"/>
      <p:boldItalic r:id="rId4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0" userDrawn="1">
          <p15:clr>
            <a:srgbClr val="A4A3A4"/>
          </p15:clr>
        </p15:guide>
        <p15:guide id="2" pos="506" userDrawn="1">
          <p15:clr>
            <a:srgbClr val="A4A3A4"/>
          </p15:clr>
        </p15:guide>
        <p15:guide id="3" pos="7514" userDrawn="1">
          <p15:clr>
            <a:srgbClr val="A4A3A4"/>
          </p15:clr>
        </p15:guide>
        <p15:guide id="4" orient="horz" pos="981" userDrawn="1">
          <p15:clr>
            <a:srgbClr val="A4A3A4"/>
          </p15:clr>
        </p15:guide>
        <p15:guide id="5" orient="horz" pos="1321" userDrawn="1">
          <p15:clr>
            <a:srgbClr val="A4A3A4"/>
          </p15:clr>
        </p15:guide>
        <p15:guide id="6" orient="horz" pos="396" userDrawn="1">
          <p15:clr>
            <a:srgbClr val="A4A3A4"/>
          </p15:clr>
        </p15:guide>
        <p15:guide id="7" orient="horz" pos="164" userDrawn="1">
          <p15:clr>
            <a:srgbClr val="A4A3A4"/>
          </p15:clr>
        </p15:guide>
        <p15:guide id="8" pos="6738" userDrawn="1">
          <p15:clr>
            <a:srgbClr val="A4A3A4"/>
          </p15:clr>
        </p15:guide>
        <p15:guide id="9" orient="horz" pos="4156" userDrawn="1">
          <p15:clr>
            <a:srgbClr val="A4A3A4"/>
          </p15:clr>
        </p15:guide>
        <p15:guide id="10" orient="horz" pos="2160" userDrawn="1">
          <p15:clr>
            <a:srgbClr val="A4A3A4"/>
          </p15:clr>
        </p15:guide>
        <p15:guide id="11" orient="horz" pos="42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916DD8-D4BB-1C39-EA4B-EB760FCEB0EC}" name="Hereijgers, Richard" initials="HR" userId="S::richard.hereijgers@sweco.nl::09f8faa9-d86a-4cad-a11c-fea102e946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ns, Foke" initials="MF" lastIdx="1" clrIdx="0">
    <p:extLst>
      <p:ext uri="{19B8F6BF-5375-455C-9EA6-DF929625EA0E}">
        <p15:presenceInfo xmlns:p15="http://schemas.microsoft.com/office/powerpoint/2012/main" userId="S::Foke.Mens@sweco.nl::aba1c26c-c78d-4dda-8952-2b6daec927b7" providerId="AD"/>
      </p:ext>
    </p:extLst>
  </p:cmAuthor>
  <p:cmAuthor id="2" name="Hengeveld, Paul" initials="HP" lastIdx="6" clrIdx="1">
    <p:extLst>
      <p:ext uri="{19B8F6BF-5375-455C-9EA6-DF929625EA0E}">
        <p15:presenceInfo xmlns:p15="http://schemas.microsoft.com/office/powerpoint/2012/main" userId="S::paul.hengeveld@sweco.nl::41e19d88-b03e-4a58-978b-5fe50937f7be" providerId="AD"/>
      </p:ext>
    </p:extLst>
  </p:cmAuthor>
  <p:cmAuthor id="3" name="Hereijgers, Richard" initials="HR" lastIdx="1" clrIdx="2">
    <p:extLst>
      <p:ext uri="{19B8F6BF-5375-455C-9EA6-DF929625EA0E}">
        <p15:presenceInfo xmlns:p15="http://schemas.microsoft.com/office/powerpoint/2012/main" userId="S::richard.hereijgers@sweco.nl::09f8faa9-d86a-4cad-a11c-fea102e946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4AD6B"/>
    <a:srgbClr val="F5ECE7"/>
    <a:srgbClr val="F1CDA9"/>
    <a:srgbClr val="FF7171"/>
    <a:srgbClr val="FFB3B3"/>
    <a:srgbClr val="65D153"/>
    <a:srgbClr val="B8D8A4"/>
    <a:srgbClr val="FFE07D"/>
    <a:srgbClr val="578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just format 2 - Dekorfär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23" autoAdjust="0"/>
    <p:restoredTop sz="93372" autoAdjust="0"/>
  </p:normalViewPr>
  <p:slideViewPr>
    <p:cSldViewPr snapToGrid="0" showGuides="1">
      <p:cViewPr varScale="1">
        <p:scale>
          <a:sx n="88" d="100"/>
          <a:sy n="88" d="100"/>
        </p:scale>
        <p:origin x="82" y="211"/>
      </p:cViewPr>
      <p:guideLst>
        <p:guide orient="horz" pos="4020"/>
        <p:guide pos="506"/>
        <p:guide pos="7514"/>
        <p:guide orient="horz" pos="981"/>
        <p:guide orient="horz" pos="1321"/>
        <p:guide orient="horz" pos="396"/>
        <p:guide orient="horz" pos="164"/>
        <p:guide pos="6738"/>
        <p:guide orient="horz" pos="4156"/>
        <p:guide orient="horz" pos="2160"/>
        <p:guide orient="horz" pos="420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4" d="100"/>
          <a:sy n="64" d="100"/>
        </p:scale>
        <p:origin x="237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commentAuthors" Target="commentAuthor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7" y="0"/>
            <a:ext cx="4301543" cy="720282"/>
          </a:xfrm>
          <a:prstGeom prst="rect">
            <a:avLst/>
          </a:prstGeom>
        </p:spPr>
        <p:txBody>
          <a:bodyPr vert="horz" lIns="132714" tIns="66356" rIns="132714" bIns="66356" rtlCol="0"/>
          <a:lstStyle>
            <a:lvl1pPr algn="l">
              <a:defRPr sz="1700"/>
            </a:lvl1pPr>
          </a:lstStyle>
          <a:p>
            <a:endParaRPr lang="sv-SE" dirty="0">
              <a:latin typeface="Arial" panose="020B0604020202020204" pitchFamily="34" charset="0"/>
            </a:endParaRPr>
          </a:p>
        </p:txBody>
      </p:sp>
      <p:sp>
        <p:nvSpPr>
          <p:cNvPr id="3" name="Platshållare för datum 2"/>
          <p:cNvSpPr>
            <a:spLocks noGrp="1"/>
          </p:cNvSpPr>
          <p:nvPr>
            <p:ph type="dt" sz="quarter" idx="1"/>
          </p:nvPr>
        </p:nvSpPr>
        <p:spPr>
          <a:xfrm>
            <a:off x="5622806" y="0"/>
            <a:ext cx="4301543" cy="720282"/>
          </a:xfrm>
          <a:prstGeom prst="rect">
            <a:avLst/>
          </a:prstGeom>
        </p:spPr>
        <p:txBody>
          <a:bodyPr vert="horz" lIns="132714" tIns="66356" rIns="132714" bIns="66356" rtlCol="0"/>
          <a:lstStyle>
            <a:lvl1pPr algn="r">
              <a:defRPr sz="1700"/>
            </a:lvl1pPr>
          </a:lstStyle>
          <a:p>
            <a:fld id="{46966789-7B4A-4F00-9286-DDD8ED65D568}" type="datetimeFigureOut">
              <a:rPr lang="sv-SE" smtClean="0">
                <a:latin typeface="Arial" panose="020B0604020202020204" pitchFamily="34" charset="0"/>
              </a:rPr>
              <a:pPr/>
              <a:t>2022-10-18</a:t>
            </a:fld>
            <a:endParaRPr lang="sv-SE" dirty="0">
              <a:latin typeface="Arial" panose="020B0604020202020204" pitchFamily="34" charset="0"/>
            </a:endParaRPr>
          </a:p>
        </p:txBody>
      </p:sp>
      <p:sp>
        <p:nvSpPr>
          <p:cNvPr id="4" name="Platshållare för sidfot 3"/>
          <p:cNvSpPr>
            <a:spLocks noGrp="1"/>
          </p:cNvSpPr>
          <p:nvPr>
            <p:ph type="ftr" sz="quarter" idx="2"/>
          </p:nvPr>
        </p:nvSpPr>
        <p:spPr>
          <a:xfrm>
            <a:off x="7" y="13635489"/>
            <a:ext cx="4301543" cy="720280"/>
          </a:xfrm>
          <a:prstGeom prst="rect">
            <a:avLst/>
          </a:prstGeom>
        </p:spPr>
        <p:txBody>
          <a:bodyPr vert="horz" lIns="132714" tIns="66356" rIns="132714" bIns="66356" rtlCol="0" anchor="b"/>
          <a:lstStyle>
            <a:lvl1pPr algn="l">
              <a:defRPr sz="1700"/>
            </a:lvl1pPr>
          </a:lstStyle>
          <a:p>
            <a:endParaRPr lang="sv-SE" dirty="0">
              <a:latin typeface="Arial" panose="020B0604020202020204" pitchFamily="34" charset="0"/>
            </a:endParaRPr>
          </a:p>
        </p:txBody>
      </p:sp>
      <p:sp>
        <p:nvSpPr>
          <p:cNvPr id="5" name="Platshållare för bildnummer 4"/>
          <p:cNvSpPr>
            <a:spLocks noGrp="1"/>
          </p:cNvSpPr>
          <p:nvPr>
            <p:ph type="sldNum" sz="quarter" idx="3"/>
          </p:nvPr>
        </p:nvSpPr>
        <p:spPr>
          <a:xfrm>
            <a:off x="5622806" y="13635489"/>
            <a:ext cx="4301543" cy="720280"/>
          </a:xfrm>
          <a:prstGeom prst="rect">
            <a:avLst/>
          </a:prstGeom>
        </p:spPr>
        <p:txBody>
          <a:bodyPr vert="horz" lIns="132714" tIns="66356" rIns="132714" bIns="66356" rtlCol="0" anchor="b"/>
          <a:lstStyle>
            <a:lvl1pPr algn="r">
              <a:defRPr sz="1700"/>
            </a:lvl1pPr>
          </a:lstStyle>
          <a:p>
            <a:fld id="{45B7E181-C03F-4811-9B36-CB7788F180BA}" type="slidenum">
              <a:rPr lang="sv-SE" smtClean="0">
                <a:latin typeface="Arial" panose="020B0604020202020204" pitchFamily="34" charset="0"/>
              </a:rPr>
              <a:pPr/>
              <a:t>‹nr.›</a:t>
            </a:fld>
            <a:endParaRPr lang="sv-SE" dirty="0">
              <a:latin typeface="Arial" panose="020B0604020202020204" pitchFamily="34" charset="0"/>
            </a:endParaRPr>
          </a:p>
        </p:txBody>
      </p:sp>
    </p:spTree>
    <p:extLst>
      <p:ext uri="{BB962C8B-B14F-4D97-AF65-F5344CB8AC3E}">
        <p14:creationId xmlns:p14="http://schemas.microsoft.com/office/powerpoint/2010/main" val="3197318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7" y="0"/>
            <a:ext cx="4301543" cy="720282"/>
          </a:xfrm>
          <a:prstGeom prst="rect">
            <a:avLst/>
          </a:prstGeom>
        </p:spPr>
        <p:txBody>
          <a:bodyPr vert="horz" lIns="132714" tIns="66356" rIns="132714" bIns="66356" rtlCol="0"/>
          <a:lstStyle>
            <a:lvl1pPr algn="l">
              <a:defRPr sz="1700">
                <a:latin typeface="Arial" panose="020B0604020202020204" pitchFamily="34" charset="0"/>
              </a:defRPr>
            </a:lvl1pPr>
          </a:lstStyle>
          <a:p>
            <a:endParaRPr lang="sv-SE" dirty="0"/>
          </a:p>
        </p:txBody>
      </p:sp>
      <p:sp>
        <p:nvSpPr>
          <p:cNvPr id="3" name="Platshållare för datum 2"/>
          <p:cNvSpPr>
            <a:spLocks noGrp="1"/>
          </p:cNvSpPr>
          <p:nvPr>
            <p:ph type="dt" idx="1"/>
          </p:nvPr>
        </p:nvSpPr>
        <p:spPr>
          <a:xfrm>
            <a:off x="5622806" y="0"/>
            <a:ext cx="4301543" cy="720282"/>
          </a:xfrm>
          <a:prstGeom prst="rect">
            <a:avLst/>
          </a:prstGeom>
        </p:spPr>
        <p:txBody>
          <a:bodyPr vert="horz" lIns="132714" tIns="66356" rIns="132714" bIns="66356" rtlCol="0"/>
          <a:lstStyle>
            <a:lvl1pPr algn="r">
              <a:defRPr sz="1700">
                <a:latin typeface="Arial" panose="020B0604020202020204" pitchFamily="34" charset="0"/>
              </a:defRPr>
            </a:lvl1pPr>
          </a:lstStyle>
          <a:p>
            <a:fld id="{7F3F61B6-EEAE-45CF-BC26-93497CBA11EE}" type="datetimeFigureOut">
              <a:rPr lang="sv-SE" smtClean="0"/>
              <a:pPr/>
              <a:t>2022-10-18</a:t>
            </a:fld>
            <a:endParaRPr lang="sv-SE" dirty="0"/>
          </a:p>
        </p:txBody>
      </p:sp>
      <p:sp>
        <p:nvSpPr>
          <p:cNvPr id="4" name="Platshållare för bildobjekt 3"/>
          <p:cNvSpPr>
            <a:spLocks noGrp="1" noRot="1" noChangeAspect="1"/>
          </p:cNvSpPr>
          <p:nvPr>
            <p:ph type="sldImg" idx="2"/>
          </p:nvPr>
        </p:nvSpPr>
        <p:spPr>
          <a:xfrm>
            <a:off x="657225" y="1795463"/>
            <a:ext cx="8612188" cy="4843462"/>
          </a:xfrm>
          <a:prstGeom prst="rect">
            <a:avLst/>
          </a:prstGeom>
          <a:noFill/>
          <a:ln w="12700">
            <a:solidFill>
              <a:prstClr val="black"/>
            </a:solidFill>
          </a:ln>
        </p:spPr>
        <p:txBody>
          <a:bodyPr vert="horz" lIns="132714" tIns="66356" rIns="132714" bIns="66356" rtlCol="0" anchor="ctr"/>
          <a:lstStyle/>
          <a:p>
            <a:endParaRPr lang="sv-SE" dirty="0"/>
          </a:p>
        </p:txBody>
      </p:sp>
      <p:sp>
        <p:nvSpPr>
          <p:cNvPr id="5" name="Platshållare för anteckningar 4"/>
          <p:cNvSpPr>
            <a:spLocks noGrp="1"/>
          </p:cNvSpPr>
          <p:nvPr>
            <p:ph type="body" sz="quarter" idx="3"/>
          </p:nvPr>
        </p:nvSpPr>
        <p:spPr>
          <a:xfrm>
            <a:off x="992665" y="6908710"/>
            <a:ext cx="7941310" cy="5652582"/>
          </a:xfrm>
          <a:prstGeom prst="rect">
            <a:avLst/>
          </a:prstGeom>
        </p:spPr>
        <p:txBody>
          <a:bodyPr vert="horz" lIns="132714" tIns="66356" rIns="132714" bIns="66356"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7" y="13635489"/>
            <a:ext cx="4301543" cy="720280"/>
          </a:xfrm>
          <a:prstGeom prst="rect">
            <a:avLst/>
          </a:prstGeom>
        </p:spPr>
        <p:txBody>
          <a:bodyPr vert="horz" lIns="132714" tIns="66356" rIns="132714" bIns="66356" rtlCol="0" anchor="b"/>
          <a:lstStyle>
            <a:lvl1pPr algn="l">
              <a:defRPr sz="1700">
                <a:latin typeface="Arial" panose="020B0604020202020204" pitchFamily="34" charset="0"/>
              </a:defRPr>
            </a:lvl1pPr>
          </a:lstStyle>
          <a:p>
            <a:endParaRPr lang="sv-SE" dirty="0"/>
          </a:p>
        </p:txBody>
      </p:sp>
      <p:sp>
        <p:nvSpPr>
          <p:cNvPr id="7" name="Platshållare för bildnummer 6"/>
          <p:cNvSpPr>
            <a:spLocks noGrp="1"/>
          </p:cNvSpPr>
          <p:nvPr>
            <p:ph type="sldNum" sz="quarter" idx="5"/>
          </p:nvPr>
        </p:nvSpPr>
        <p:spPr>
          <a:xfrm>
            <a:off x="5622806" y="13635489"/>
            <a:ext cx="4301543" cy="720280"/>
          </a:xfrm>
          <a:prstGeom prst="rect">
            <a:avLst/>
          </a:prstGeom>
        </p:spPr>
        <p:txBody>
          <a:bodyPr vert="horz" lIns="132714" tIns="66356" rIns="132714" bIns="66356" rtlCol="0" anchor="b"/>
          <a:lstStyle>
            <a:lvl1pPr algn="r">
              <a:defRPr sz="1700">
                <a:latin typeface="Arial" panose="020B0604020202020204" pitchFamily="34" charset="0"/>
              </a:defRPr>
            </a:lvl1pPr>
          </a:lstStyle>
          <a:p>
            <a:fld id="{7850F7A7-DA63-4A74-9242-8131DBB6E085}" type="slidenum">
              <a:rPr lang="sv-SE" smtClean="0"/>
              <a:pPr/>
              <a:t>‹nr.›</a:t>
            </a:fld>
            <a:endParaRPr lang="sv-SE" dirty="0"/>
          </a:p>
        </p:txBody>
      </p:sp>
    </p:spTree>
    <p:extLst>
      <p:ext uri="{BB962C8B-B14F-4D97-AF65-F5344CB8AC3E}">
        <p14:creationId xmlns:p14="http://schemas.microsoft.com/office/powerpoint/2010/main" val="19727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1</a:t>
            </a:fld>
            <a:endParaRPr lang="sv-SE" dirty="0"/>
          </a:p>
        </p:txBody>
      </p:sp>
    </p:spTree>
    <p:extLst>
      <p:ext uri="{BB962C8B-B14F-4D97-AF65-F5344CB8AC3E}">
        <p14:creationId xmlns:p14="http://schemas.microsoft.com/office/powerpoint/2010/main" val="66362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23</a:t>
            </a:fld>
            <a:endParaRPr lang="sv-SE" dirty="0"/>
          </a:p>
        </p:txBody>
      </p:sp>
    </p:spTree>
    <p:extLst>
      <p:ext uri="{BB962C8B-B14F-4D97-AF65-F5344CB8AC3E}">
        <p14:creationId xmlns:p14="http://schemas.microsoft.com/office/powerpoint/2010/main" val="321597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2</a:t>
            </a:fld>
            <a:endParaRPr lang="sv-SE" dirty="0"/>
          </a:p>
        </p:txBody>
      </p:sp>
    </p:spTree>
    <p:extLst>
      <p:ext uri="{BB962C8B-B14F-4D97-AF65-F5344CB8AC3E}">
        <p14:creationId xmlns:p14="http://schemas.microsoft.com/office/powerpoint/2010/main" val="3329319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00152" indent="-400152">
              <a:lnSpc>
                <a:spcPct val="150000"/>
              </a:lnSpc>
              <a:spcAft>
                <a:spcPts val="1121"/>
              </a:spcAft>
              <a:buFont typeface="Arial" panose="020B0604020202020204" pitchFamily="34" charset="0"/>
              <a:buChar char="•"/>
            </a:pPr>
            <a:r>
              <a:rPr lang="nl-NL" dirty="0">
                <a:solidFill>
                  <a:srgbClr val="000000"/>
                </a:solidFill>
              </a:rPr>
              <a:t>De gemeente Breda wenst de Beverweg te herinrichten tot een weg die op gebied van doorstroming maar ook op gebied van leefbaarheid, veiligheid en milieu bijdraagt aan een mooier Breda.</a:t>
            </a:r>
          </a:p>
          <a:p>
            <a:pPr marL="400152" indent="-400152">
              <a:lnSpc>
                <a:spcPct val="150000"/>
              </a:lnSpc>
              <a:spcAft>
                <a:spcPts val="1121"/>
              </a:spcAft>
              <a:buFont typeface="Arial" panose="020B0604020202020204" pitchFamily="34" charset="0"/>
              <a:buChar char="•"/>
            </a:pPr>
            <a:r>
              <a:rPr lang="nl-NL" dirty="0">
                <a:solidFill>
                  <a:srgbClr val="000000"/>
                </a:solidFill>
              </a:rPr>
              <a:t>De Beverweg heeft een belangrijke verkeersfunctie voor de doorstroming in de gemeente Breda en is hier ook naar ontworpen. </a:t>
            </a:r>
          </a:p>
          <a:p>
            <a:pPr marL="400152" indent="-400152">
              <a:lnSpc>
                <a:spcPct val="150000"/>
              </a:lnSpc>
              <a:spcAft>
                <a:spcPts val="1121"/>
              </a:spcAft>
              <a:buFont typeface="Arial" panose="020B0604020202020204" pitchFamily="34" charset="0"/>
              <a:buChar char="•"/>
            </a:pPr>
            <a:r>
              <a:rPr lang="nl-NL" dirty="0">
                <a:solidFill>
                  <a:schemeClr val="tx1">
                    <a:lumMod val="50000"/>
                  </a:schemeClr>
                </a:solidFill>
              </a:rPr>
              <a:t>Zoals in de Mobiliteitsvisie Breda is aangegeven geldt voor de route Kapittelweg – Beverweg – De La </a:t>
            </a:r>
            <a:r>
              <a:rPr lang="nl-NL" dirty="0" err="1">
                <a:solidFill>
                  <a:schemeClr val="tx1">
                    <a:lumMod val="50000"/>
                  </a:schemeClr>
                </a:solidFill>
              </a:rPr>
              <a:t>Reyweg</a:t>
            </a:r>
            <a:r>
              <a:rPr lang="nl-NL" dirty="0">
                <a:solidFill>
                  <a:schemeClr val="tx1">
                    <a:lumMod val="50000"/>
                  </a:schemeClr>
                </a:solidFill>
              </a:rPr>
              <a:t>  nog een belangrijke opgave, omdat deze weg (nog) niet goed is ingericht. Kenmerkend voor de gewenste inrichting is dat zowel het autoverkeer goed kan worden afgewikkeld als dat de weg goed kan worden overgestoken. </a:t>
            </a:r>
          </a:p>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4</a:t>
            </a:fld>
            <a:endParaRPr lang="sv-SE" dirty="0"/>
          </a:p>
        </p:txBody>
      </p:sp>
    </p:spTree>
    <p:extLst>
      <p:ext uri="{BB962C8B-B14F-4D97-AF65-F5344CB8AC3E}">
        <p14:creationId xmlns:p14="http://schemas.microsoft.com/office/powerpoint/2010/main" val="351528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beide zijde van de rijbaan: Bomenlaan, beeldbepalend voor Beverweg.</a:t>
            </a:r>
          </a:p>
          <a:p>
            <a:r>
              <a:rPr lang="nl-NL" dirty="0"/>
              <a:t>Brede rijbaan met aan beide zijde </a:t>
            </a:r>
            <a:r>
              <a:rPr lang="nl-NL" dirty="0" err="1"/>
              <a:t>vrijliggende</a:t>
            </a:r>
            <a:r>
              <a:rPr lang="nl-NL" dirty="0"/>
              <a:t> </a:t>
            </a:r>
            <a:r>
              <a:rPr lang="nl-NL" dirty="0" err="1"/>
              <a:t>eenrichtings</a:t>
            </a:r>
            <a:r>
              <a:rPr lang="nl-NL" dirty="0"/>
              <a:t> fietspaden en trottoir.</a:t>
            </a:r>
          </a:p>
          <a:p>
            <a:r>
              <a:rPr lang="nl-NL" dirty="0"/>
              <a:t>Groene beeld versterkt door aansluiting op Koolwijkpark, BUAS en </a:t>
            </a:r>
            <a:r>
              <a:rPr lang="nl-NL" dirty="0" err="1"/>
              <a:t>Molenleij</a:t>
            </a:r>
            <a:r>
              <a:rPr lang="nl-NL" dirty="0"/>
              <a:t>.</a:t>
            </a:r>
          </a:p>
          <a:p>
            <a:r>
              <a:rPr lang="nl-NL" dirty="0"/>
              <a:t>Aan de oostzijde voornamelijk woningen aanwezig in een doorgaande rooilijn.  </a:t>
            </a:r>
          </a:p>
          <a:p>
            <a:r>
              <a:rPr lang="nl-NL" dirty="0"/>
              <a:t>Parkeerstrook aanwezig langs de rijbaan voor bewoners.</a:t>
            </a:r>
          </a:p>
          <a:p>
            <a:r>
              <a:rPr lang="nl-NL" dirty="0"/>
              <a:t>Bij de Antiloopstraat is het profiel smal door aanliggende bebouwing.</a:t>
            </a:r>
          </a:p>
          <a:p>
            <a:r>
              <a:rPr lang="nl-NL" dirty="0"/>
              <a:t>De bomen hebben weinig (ondergrondse) ruimte, veel wortelopdruk en staan dicht op elkaar. </a:t>
            </a:r>
          </a:p>
          <a:p>
            <a:r>
              <a:rPr lang="nl-NL" dirty="0"/>
              <a:t> Door de historische ontwikkeling heeft de Beverweg niet het profiel wat hoort bij een stedelijke hoofdweg (</a:t>
            </a:r>
            <a:r>
              <a:rPr lang="nl-NL" dirty="0" err="1"/>
              <a:t>Parkway</a:t>
            </a:r>
            <a:r>
              <a:rPr lang="nl-NL" dirty="0"/>
              <a:t>) zoals Claudius Prinsenlaan.</a:t>
            </a:r>
          </a:p>
          <a:p>
            <a:r>
              <a:rPr lang="nl-NL" dirty="0" err="1"/>
              <a:t>Molenleij</a:t>
            </a:r>
            <a:r>
              <a:rPr lang="nl-NL" dirty="0"/>
              <a:t>, een historische waterloop en ecologisch waardevol kruist de Beverweg, maar is bijna niet zichtbaar  .</a:t>
            </a:r>
          </a:p>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5</a:t>
            </a:fld>
            <a:endParaRPr lang="sv-SE" dirty="0"/>
          </a:p>
        </p:txBody>
      </p:sp>
    </p:spTree>
    <p:extLst>
      <p:ext uri="{BB962C8B-B14F-4D97-AF65-F5344CB8AC3E}">
        <p14:creationId xmlns:p14="http://schemas.microsoft.com/office/powerpoint/2010/main" val="353350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00152" indent="-400152">
              <a:lnSpc>
                <a:spcPct val="200000"/>
              </a:lnSpc>
              <a:buFont typeface="Arial" panose="020B0604020202020204" pitchFamily="34" charset="0"/>
              <a:buChar char="•"/>
            </a:pPr>
            <a:r>
              <a:rPr lang="nl-NL" dirty="0"/>
              <a:t>Doorstroming op systeemniveau voldoende</a:t>
            </a:r>
          </a:p>
          <a:p>
            <a:pPr marL="400152" indent="-400152">
              <a:lnSpc>
                <a:spcPct val="200000"/>
              </a:lnSpc>
              <a:buFont typeface="Arial" panose="020B0604020202020204" pitchFamily="34" charset="0"/>
              <a:buChar char="•"/>
            </a:pPr>
            <a:r>
              <a:rPr lang="nl-NL" dirty="0"/>
              <a:t>Weinig ongevallen, voornamelijk kop-staart ongevallen, weinig letselgevallen</a:t>
            </a:r>
          </a:p>
          <a:p>
            <a:pPr marL="400152" indent="-400152">
              <a:lnSpc>
                <a:spcPct val="200000"/>
              </a:lnSpc>
              <a:buFont typeface="Arial" panose="020B0604020202020204" pitchFamily="34" charset="0"/>
              <a:buChar char="•"/>
            </a:pPr>
            <a:r>
              <a:rPr lang="nl-NL" dirty="0"/>
              <a:t>Doorstroming van het verkeer op Beverweg wordt belemmerd door afslaand en (links) opgaand verkeer van de niet geregelde kruispunten en het inparkeren van bewoners. </a:t>
            </a:r>
          </a:p>
          <a:p>
            <a:pPr marL="400152" indent="-400152">
              <a:lnSpc>
                <a:spcPct val="200000"/>
              </a:lnSpc>
              <a:buFont typeface="Arial" panose="020B0604020202020204" pitchFamily="34" charset="0"/>
              <a:buChar char="•"/>
            </a:pPr>
            <a:r>
              <a:rPr lang="nl-NL" dirty="0"/>
              <a:t>Veel fietsverkeer, door slechte oversteekbaarheid Beverweg wordt er erg veel tegen de richting in gefietst, voornamelijk aan de oostzijde tussen de St. Ignatiusstraat en Claudius Prinsenlaan. </a:t>
            </a:r>
          </a:p>
          <a:p>
            <a:pPr marL="400152" indent="-400152">
              <a:lnSpc>
                <a:spcPct val="200000"/>
              </a:lnSpc>
              <a:buFont typeface="Arial" panose="020B0604020202020204" pitchFamily="34" charset="0"/>
              <a:buChar char="•"/>
            </a:pPr>
            <a:r>
              <a:rPr lang="nl-NL" dirty="0"/>
              <a:t>Weinig (veilige) oversteekmogelijkheden voetgangers aanwezig. Bij </a:t>
            </a:r>
            <a:r>
              <a:rPr lang="nl-NL" dirty="0" err="1"/>
              <a:t>Molenleij</a:t>
            </a:r>
            <a:r>
              <a:rPr lang="nl-NL" dirty="0"/>
              <a:t> valt dit extra op.</a:t>
            </a:r>
          </a:p>
          <a:p>
            <a:pPr marL="400152" indent="-400152">
              <a:lnSpc>
                <a:spcPct val="200000"/>
              </a:lnSpc>
              <a:buFont typeface="Arial" panose="020B0604020202020204" pitchFamily="34" charset="0"/>
              <a:buChar char="•"/>
            </a:pPr>
            <a:r>
              <a:rPr lang="nl-NL" dirty="0"/>
              <a:t>Parkeerdruk door nabij gelegen scholen, ziekenhuizen. Er wordt momenteel gewerkt aan invoering parkeerregulering. Dit leidt tot vermindering van het aantal </a:t>
            </a:r>
            <a:r>
              <a:rPr lang="nl-NL" dirty="0" err="1"/>
              <a:t>vreemdparkeerders</a:t>
            </a:r>
            <a:r>
              <a:rPr lang="nl-NL" dirty="0"/>
              <a:t>. De grenzen van het gebied liggen nog niet vast (wel of niet 'over' de Beverweg).</a:t>
            </a:r>
          </a:p>
          <a:p>
            <a:pPr marL="400152" indent="-400152">
              <a:lnSpc>
                <a:spcPct val="200000"/>
              </a:lnSpc>
              <a:buFont typeface="Arial" panose="020B0604020202020204" pitchFamily="34" charset="0"/>
              <a:buChar char="•"/>
            </a:pPr>
            <a:r>
              <a:rPr lang="nl-NL" dirty="0"/>
              <a:t>Oversteekbaarheid Beverweg slecht/onveilig</a:t>
            </a:r>
          </a:p>
          <a:p>
            <a:pPr marL="400152" indent="-400152">
              <a:lnSpc>
                <a:spcPct val="200000"/>
              </a:lnSpc>
              <a:buFont typeface="Arial" panose="020B0604020202020204" pitchFamily="34" charset="0"/>
              <a:buChar char="•"/>
            </a:pPr>
            <a:endParaRPr lang="nl-NL" dirty="0"/>
          </a:p>
          <a:p>
            <a:pPr marL="400152" indent="-400152">
              <a:lnSpc>
                <a:spcPct val="150000"/>
              </a:lnSpc>
              <a:buFont typeface="Arial" panose="020B0604020202020204" pitchFamily="34" charset="0"/>
              <a:buChar char="•"/>
            </a:pPr>
            <a:r>
              <a:rPr lang="nl-NL" sz="2000" dirty="0"/>
              <a:t>Beverweg = </a:t>
            </a:r>
            <a:r>
              <a:rPr lang="nl-NL" sz="2000" dirty="0" err="1"/>
              <a:t>parkway</a:t>
            </a:r>
            <a:r>
              <a:rPr lang="nl-NL" sz="2000" dirty="0"/>
              <a:t>. Maar beperkte ruimte profiel </a:t>
            </a:r>
            <a:r>
              <a:rPr lang="nl-NL" sz="2000" dirty="0">
                <a:sym typeface="Wingdings" panose="05000000000000000000" pitchFamily="2" charset="2"/>
              </a:rPr>
              <a:t>voldoet niet aan mobiliteitsvisie en andere </a:t>
            </a:r>
            <a:r>
              <a:rPr lang="nl-NL" sz="2000" dirty="0" err="1">
                <a:sym typeface="Wingdings" panose="05000000000000000000" pitchFamily="2" charset="2"/>
              </a:rPr>
              <a:t>parkways</a:t>
            </a:r>
            <a:r>
              <a:rPr lang="nl-NL" sz="2000" dirty="0">
                <a:sym typeface="Wingdings" panose="05000000000000000000" pitchFamily="2" charset="2"/>
              </a:rPr>
              <a:t>.</a:t>
            </a:r>
          </a:p>
          <a:p>
            <a:pPr marL="400152" indent="-400152">
              <a:lnSpc>
                <a:spcPct val="150000"/>
              </a:lnSpc>
              <a:buFont typeface="Arial" panose="020B0604020202020204" pitchFamily="34" charset="0"/>
              <a:buChar char="•"/>
            </a:pPr>
            <a:r>
              <a:rPr lang="nl-NL" sz="2000" dirty="0"/>
              <a:t>Bomen onderdeel hoofdbomenstructuur (</a:t>
            </a:r>
            <a:r>
              <a:rPr lang="nl-NL" sz="2000" dirty="0" err="1"/>
              <a:t>parkways</a:t>
            </a:r>
            <a:r>
              <a:rPr lang="nl-NL" sz="2000" dirty="0"/>
              <a:t>)</a:t>
            </a:r>
          </a:p>
          <a:p>
            <a:pPr marL="1040395" lvl="1" indent="-400152">
              <a:lnSpc>
                <a:spcPct val="150000"/>
              </a:lnSpc>
              <a:buFont typeface="Arial" panose="020B0604020202020204" pitchFamily="34" charset="0"/>
              <a:buChar char="•"/>
            </a:pPr>
            <a:r>
              <a:rPr lang="nl-NL" sz="2000" dirty="0"/>
              <a:t>Streven: structuurbomen 60 tot 80 jaar oud laten worden</a:t>
            </a:r>
          </a:p>
          <a:p>
            <a:pPr marL="1040395" lvl="1" indent="-400152">
              <a:lnSpc>
                <a:spcPct val="150000"/>
              </a:lnSpc>
              <a:buFont typeface="Arial" panose="020B0604020202020204" pitchFamily="34" charset="0"/>
              <a:buChar char="•"/>
            </a:pPr>
            <a:r>
              <a:rPr lang="nl-NL" sz="2000" dirty="0"/>
              <a:t>Streven naar kwaliteit </a:t>
            </a:r>
            <a:r>
              <a:rPr lang="nl-NL" sz="2000" dirty="0">
                <a:sym typeface="Wingdings" panose="05000000000000000000" pitchFamily="2" charset="2"/>
              </a:rPr>
              <a:t> Misschien afname aantal bomen</a:t>
            </a:r>
            <a:endParaRPr lang="nl-NL" sz="2000" dirty="0"/>
          </a:p>
          <a:p>
            <a:pPr marL="400152" indent="-400152">
              <a:lnSpc>
                <a:spcPct val="150000"/>
              </a:lnSpc>
              <a:buFont typeface="Arial" panose="020B0604020202020204" pitchFamily="34" charset="0"/>
              <a:buChar char="•"/>
            </a:pPr>
            <a:r>
              <a:rPr lang="nl-NL" sz="2000" dirty="0"/>
              <a:t>Conclusie boomonderzoek: helft bomen kappen. </a:t>
            </a:r>
          </a:p>
          <a:p>
            <a:pPr marL="1040395" lvl="1" indent="-400152">
              <a:lnSpc>
                <a:spcPct val="150000"/>
              </a:lnSpc>
              <a:buFont typeface="Arial" panose="020B0604020202020204" pitchFamily="34" charset="0"/>
              <a:buChar char="•"/>
            </a:pPr>
            <a:r>
              <a:rPr lang="nl-NL" sz="2000" dirty="0"/>
              <a:t>Veel bomen in verslechterde kwaliteit door beperkte groeiplaats. Levensverwachting bestaande bomen is laag. Veel wortelopdruk.</a:t>
            </a:r>
          </a:p>
          <a:p>
            <a:pPr marL="400152" indent="-400152">
              <a:lnSpc>
                <a:spcPct val="150000"/>
              </a:lnSpc>
              <a:buFont typeface="Arial" panose="020B0604020202020204" pitchFamily="34" charset="0"/>
              <a:buChar char="•"/>
            </a:pPr>
            <a:r>
              <a:rPr lang="nl-NL" sz="2000" dirty="0"/>
              <a:t>Het groen (de bomen </a:t>
            </a:r>
            <a:r>
              <a:rPr lang="en-US" sz="2000" dirty="0" err="1"/>
              <a:t>en</a:t>
            </a:r>
            <a:r>
              <a:rPr lang="en-US" sz="2000" dirty="0"/>
              <a:t> </a:t>
            </a:r>
            <a:r>
              <a:rPr lang="en-US" sz="2000" dirty="0" err="1"/>
              <a:t>gemaaide</a:t>
            </a:r>
            <a:r>
              <a:rPr lang="en-US" sz="2000" dirty="0"/>
              <a:t> </a:t>
            </a:r>
            <a:r>
              <a:rPr lang="en-US" sz="2000" dirty="0" err="1"/>
              <a:t>bermen</a:t>
            </a:r>
            <a:r>
              <a:rPr lang="en-US" sz="2000" dirty="0"/>
              <a:t>)</a:t>
            </a:r>
            <a:r>
              <a:rPr lang="nl-NL" sz="2000" dirty="0"/>
              <a:t> heeft lage natuurwaarde. </a:t>
            </a:r>
          </a:p>
          <a:p>
            <a:pPr marL="1040395" lvl="1" indent="-400152">
              <a:lnSpc>
                <a:spcPct val="150000"/>
              </a:lnSpc>
              <a:buFont typeface="Arial" panose="020B0604020202020204" pitchFamily="34" charset="0"/>
              <a:buChar char="•"/>
            </a:pPr>
            <a:r>
              <a:rPr lang="en-US" sz="2000" dirty="0" err="1"/>
              <a:t>Ambitie</a:t>
            </a:r>
            <a:r>
              <a:rPr lang="en-US" sz="2000" dirty="0"/>
              <a:t> </a:t>
            </a:r>
            <a:r>
              <a:rPr lang="en-US" sz="2000" dirty="0" err="1"/>
              <a:t>ecologie</a:t>
            </a:r>
            <a:r>
              <a:rPr lang="en-US" sz="2000" dirty="0"/>
              <a:t>: </a:t>
            </a:r>
            <a:r>
              <a:rPr lang="en-US" sz="2000" dirty="0" err="1"/>
              <a:t>meer</a:t>
            </a:r>
            <a:r>
              <a:rPr lang="en-US" sz="2000" dirty="0"/>
              <a:t> </a:t>
            </a:r>
            <a:r>
              <a:rPr lang="en-US" sz="2000" dirty="0" err="1"/>
              <a:t>biodiversiteit</a:t>
            </a:r>
            <a:r>
              <a:rPr lang="en-US" sz="2000" dirty="0"/>
              <a:t> </a:t>
            </a:r>
            <a:r>
              <a:rPr lang="en-US" sz="2000" dirty="0" err="1"/>
              <a:t>en</a:t>
            </a:r>
            <a:r>
              <a:rPr lang="en-US" sz="2000" dirty="0"/>
              <a:t> </a:t>
            </a:r>
            <a:r>
              <a:rPr lang="en-US" sz="2000" dirty="0" err="1"/>
              <a:t>natuurwaarde</a:t>
            </a:r>
            <a:r>
              <a:rPr lang="en-US" sz="2000" dirty="0"/>
              <a:t>.</a:t>
            </a:r>
          </a:p>
          <a:p>
            <a:pPr marL="400152" indent="-400152">
              <a:lnSpc>
                <a:spcPct val="200000"/>
              </a:lnSpc>
              <a:buFont typeface="Arial" panose="020B0604020202020204" pitchFamily="34" charset="0"/>
              <a:buChar char="•"/>
            </a:pPr>
            <a:endParaRPr lang="nl-NL" dirty="0"/>
          </a:p>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6</a:t>
            </a:fld>
            <a:endParaRPr lang="sv-SE" dirty="0"/>
          </a:p>
        </p:txBody>
      </p:sp>
    </p:spTree>
    <p:extLst>
      <p:ext uri="{BB962C8B-B14F-4D97-AF65-F5344CB8AC3E}">
        <p14:creationId xmlns:p14="http://schemas.microsoft.com/office/powerpoint/2010/main" val="350402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9</a:t>
            </a:fld>
            <a:endParaRPr lang="sv-SE" dirty="0"/>
          </a:p>
        </p:txBody>
      </p:sp>
    </p:spTree>
    <p:extLst>
      <p:ext uri="{BB962C8B-B14F-4D97-AF65-F5344CB8AC3E}">
        <p14:creationId xmlns:p14="http://schemas.microsoft.com/office/powerpoint/2010/main" val="10304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10</a:t>
            </a:fld>
            <a:endParaRPr lang="sv-SE" dirty="0"/>
          </a:p>
        </p:txBody>
      </p:sp>
    </p:spTree>
    <p:extLst>
      <p:ext uri="{BB962C8B-B14F-4D97-AF65-F5344CB8AC3E}">
        <p14:creationId xmlns:p14="http://schemas.microsoft.com/office/powerpoint/2010/main" val="146818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Var 1  Conclusie: Variant om de bestaande bomen te behouden. Minimale verbeteringen voor auto- en fietsverkeer. </a:t>
            </a:r>
          </a:p>
          <a:p>
            <a:r>
              <a:rPr lang="nl-NL" dirty="0"/>
              <a:t>Opmerkingen: </a:t>
            </a:r>
            <a:r>
              <a:rPr lang="nl-NL" dirty="0" err="1"/>
              <a:t>Bomenboost</a:t>
            </a:r>
            <a:r>
              <a:rPr lang="nl-NL" dirty="0"/>
              <a:t> noodzakelijk om de bomen op een gezonde wijze 60 tot 80 jaar te laten worden. </a:t>
            </a:r>
          </a:p>
          <a:p>
            <a:r>
              <a:rPr lang="nl-NL" dirty="0"/>
              <a:t>Var 2: Conclusie: Voor de veiligheid en afwikkeling fietsverkeer, met name door het tweerichtings fietspad aan de oostzijde meest optimale variant.</a:t>
            </a:r>
          </a:p>
          <a:p>
            <a:r>
              <a:rPr lang="nl-NL" dirty="0"/>
              <a:t>Opmerkingen: Minder parkeerplaatsen door de positionering van bomen tussen de vakken. </a:t>
            </a:r>
            <a:r>
              <a:rPr lang="nl-NL" dirty="0" err="1"/>
              <a:t>Bomenboost</a:t>
            </a:r>
            <a:r>
              <a:rPr lang="nl-NL" dirty="0"/>
              <a:t> noodzakelijk in noordelijk gedeelte </a:t>
            </a:r>
          </a:p>
          <a:p>
            <a:pPr>
              <a:lnSpc>
                <a:spcPct val="150000"/>
              </a:lnSpc>
            </a:pPr>
            <a:r>
              <a:rPr lang="nl-NL" dirty="0"/>
              <a:t>Var 3: Conclusie: Voor de verkeersafwikkeling autoverkeer, met name bij Hooghout door het voorrangsplein, meest optimale variant. </a:t>
            </a:r>
          </a:p>
          <a:p>
            <a:pPr>
              <a:lnSpc>
                <a:spcPct val="150000"/>
              </a:lnSpc>
            </a:pPr>
            <a:r>
              <a:rPr lang="nl-NL" dirty="0"/>
              <a:t>Opmerkingen: Door verschuiving rijbaan meer geluidsoverlast woningen Koolwijkpark. Toepassing van optie noordelijk gedeelte : westelijke bomenrij vervangen voor nieuwe bomen met parkeerplaatsen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11</a:t>
            </a:fld>
            <a:endParaRPr lang="sv-SE" dirty="0"/>
          </a:p>
        </p:txBody>
      </p:sp>
    </p:spTree>
    <p:extLst>
      <p:ext uri="{BB962C8B-B14F-4D97-AF65-F5344CB8AC3E}">
        <p14:creationId xmlns:p14="http://schemas.microsoft.com/office/powerpoint/2010/main" val="187279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850F7A7-DA63-4A74-9242-8131DBB6E085}" type="slidenum">
              <a:rPr lang="sv-SE" smtClean="0"/>
              <a:pPr/>
              <a:t>13</a:t>
            </a:fld>
            <a:endParaRPr lang="sv-SE" dirty="0"/>
          </a:p>
        </p:txBody>
      </p:sp>
    </p:spTree>
    <p:extLst>
      <p:ext uri="{BB962C8B-B14F-4D97-AF65-F5344CB8AC3E}">
        <p14:creationId xmlns:p14="http://schemas.microsoft.com/office/powerpoint/2010/main" val="1485559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pagina met beeld">
    <p:bg>
      <p:bgRef idx="1001">
        <a:schemeClr val="bg1"/>
      </p:bgRef>
    </p:bg>
    <p:spTree>
      <p:nvGrpSpPr>
        <p:cNvPr id="1" name=""/>
        <p:cNvGrpSpPr/>
        <p:nvPr/>
      </p:nvGrpSpPr>
      <p:grpSpPr>
        <a:xfrm>
          <a:off x="0" y="0"/>
          <a:ext cx="0" cy="0"/>
          <a:chOff x="0" y="0"/>
          <a:chExt cx="0" cy="0"/>
        </a:xfrm>
      </p:grpSpPr>
      <p:sp>
        <p:nvSpPr>
          <p:cNvPr id="18" name="Platshållare för bild 17"/>
          <p:cNvSpPr>
            <a:spLocks noGrp="1"/>
          </p:cNvSpPr>
          <p:nvPr>
            <p:ph type="pic" sz="quarter" idx="14"/>
          </p:nvPr>
        </p:nvSpPr>
        <p:spPr>
          <a:xfrm>
            <a:off x="0" y="0"/>
            <a:ext cx="12192000" cy="6858000"/>
          </a:xfrm>
        </p:spPr>
        <p:txBody>
          <a:bodyPr anchor="ctr">
            <a:normAutofit/>
          </a:bodyPr>
          <a:lstStyle>
            <a:lvl1pPr marL="12600" indent="0" algn="ctr">
              <a:buNone/>
              <a:defRPr sz="1000"/>
            </a:lvl1pPr>
          </a:lstStyle>
          <a:p>
            <a:r>
              <a:rPr lang="nl-NL"/>
              <a:t>Klik op het pictogram als u een afbeelding wilt toevoegen</a:t>
            </a:r>
            <a:endParaRPr lang="sv-SE"/>
          </a:p>
        </p:txBody>
      </p:sp>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CBDAC7D5-2F03-4114-B961-DA5CEB1180BB}" type="datetime1">
              <a:rPr lang="sv-SE" smtClean="0"/>
              <a:pPr/>
              <a:t>2022-10-18</a:t>
            </a:fld>
            <a:endParaRPr lang="en-GB" dirty="0"/>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10"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30372542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inhoud met bee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nl-NL" dirty="0"/>
              <a:t>Klik om de stijl te bewerken</a:t>
            </a:r>
            <a:endParaRPr lang="en-GB" dirty="0"/>
          </a:p>
        </p:txBody>
      </p:sp>
      <p:sp>
        <p:nvSpPr>
          <p:cNvPr id="3" name="Platshållare för innehåll 2"/>
          <p:cNvSpPr>
            <a:spLocks noGrp="1"/>
          </p:cNvSpPr>
          <p:nvPr>
            <p:ph idx="1"/>
          </p:nvPr>
        </p:nvSpPr>
        <p:spPr>
          <a:xfrm>
            <a:off x="803275" y="2059818"/>
            <a:ext cx="4932363" cy="43219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Platshållare för datum 3"/>
          <p:cNvSpPr>
            <a:spLocks noGrp="1"/>
          </p:cNvSpPr>
          <p:nvPr>
            <p:ph type="dt" sz="half" idx="10"/>
          </p:nvPr>
        </p:nvSpPr>
        <p:spPr/>
        <p:txBody>
          <a:bodyPr/>
          <a:lstStyle/>
          <a:p>
            <a:fld id="{77F2E216-2D39-4F56-A9C7-4D49D3828B06}" type="datetime1">
              <a:rPr lang="sv-SE" smtClean="0"/>
              <a:pPr/>
              <a:t>2022-10-18</a:t>
            </a:fld>
            <a:endParaRPr lang="en-GB" dirty="0"/>
          </a:p>
        </p:txBody>
      </p:sp>
      <p:sp>
        <p:nvSpPr>
          <p:cNvPr id="5" name="Platshållare för sidfot 4"/>
          <p:cNvSpPr>
            <a:spLocks noGrp="1"/>
          </p:cNvSpPr>
          <p:nvPr>
            <p:ph type="ftr" sz="quarter" idx="11"/>
          </p:nvPr>
        </p:nvSpPr>
        <p:spPr/>
        <p:txBody>
          <a:body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p>
            <a:fld id="{A3EAEDCA-98D4-4724-9772-C653855CA076}" type="slidenum">
              <a:rPr lang="en-GB" smtClean="0"/>
              <a:pPr/>
              <a:t>‹nr.›</a:t>
            </a:fld>
            <a:endParaRPr lang="en-GB" dirty="0"/>
          </a:p>
        </p:txBody>
      </p:sp>
      <p:sp>
        <p:nvSpPr>
          <p:cNvPr id="8" name="Platshållare för bild 7"/>
          <p:cNvSpPr>
            <a:spLocks noGrp="1"/>
          </p:cNvSpPr>
          <p:nvPr>
            <p:ph type="pic" sz="quarter" idx="13"/>
          </p:nvPr>
        </p:nvSpPr>
        <p:spPr>
          <a:xfrm>
            <a:off x="6456362" y="2097087"/>
            <a:ext cx="5471613" cy="4284663"/>
          </a:xfrm>
        </p:spPr>
        <p:txBody>
          <a:bodyPr/>
          <a:lstStyle/>
          <a:p>
            <a:r>
              <a:rPr lang="nl-NL"/>
              <a:t>Klik op het pictogram als u een afbeelding wilt toevoegen</a:t>
            </a:r>
            <a:endParaRPr lang="sv-SE"/>
          </a:p>
        </p:txBody>
      </p:sp>
    </p:spTree>
    <p:extLst>
      <p:ext uri="{BB962C8B-B14F-4D97-AF65-F5344CB8AC3E}">
        <p14:creationId xmlns:p14="http://schemas.microsoft.com/office/powerpoint/2010/main" val="358607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subtitel en 1x inhou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C7922925-872C-46DA-8FEB-7C3B6C8D3DEA}" type="datetime1">
              <a:rPr lang="sv-SE" smtClean="0"/>
              <a:pPr/>
              <a:t>2022-10-18</a:t>
            </a:fld>
            <a:endParaRPr lang="en-GB" dirty="0"/>
          </a:p>
        </p:txBody>
      </p:sp>
      <p:sp>
        <p:nvSpPr>
          <p:cNvPr id="5" name="Platshållare för sidfot 4"/>
          <p:cNvSpPr>
            <a:spLocks noGrp="1"/>
          </p:cNvSpPr>
          <p:nvPr>
            <p:ph type="ftr" sz="quarter" idx="11"/>
          </p:nvPr>
        </p:nvSpPr>
        <p:spPr/>
        <p:txBody>
          <a:body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p>
            <a:fld id="{A3EAEDCA-98D4-4724-9772-C653855CA076}" type="slidenum">
              <a:rPr lang="en-GB" smtClean="0"/>
              <a:pPr/>
              <a:t>‹nr.›</a:t>
            </a:fld>
            <a:endParaRPr lang="en-GB" dirty="0"/>
          </a:p>
        </p:txBody>
      </p:sp>
      <p:sp>
        <p:nvSpPr>
          <p:cNvPr id="8" name="Platshållare för text 7"/>
          <p:cNvSpPr>
            <a:spLocks noGrp="1"/>
          </p:cNvSpPr>
          <p:nvPr>
            <p:ph type="body" sz="quarter" idx="13"/>
          </p:nvPr>
        </p:nvSpPr>
        <p:spPr>
          <a:xfrm>
            <a:off x="812800" y="1633151"/>
            <a:ext cx="11125200" cy="344757"/>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nl-NL"/>
              <a:t>Klik om de modelstijlen te bewerken</a:t>
            </a:r>
          </a:p>
        </p:txBody>
      </p:sp>
      <p:sp>
        <p:nvSpPr>
          <p:cNvPr id="3" name="Rubrik 2"/>
          <p:cNvSpPr>
            <a:spLocks noGrp="1"/>
          </p:cNvSpPr>
          <p:nvPr>
            <p:ph type="title"/>
          </p:nvPr>
        </p:nvSpPr>
        <p:spPr/>
        <p:txBody>
          <a:bodyPr/>
          <a:lstStyle/>
          <a:p>
            <a:r>
              <a:rPr lang="nl-NL"/>
              <a:t>Klik om de stijl te bewerken</a:t>
            </a:r>
            <a:endParaRPr lang="en-GB" dirty="0"/>
          </a:p>
        </p:txBody>
      </p:sp>
      <p:sp>
        <p:nvSpPr>
          <p:cNvPr id="9" name="Platshållare för innehåll 2"/>
          <p:cNvSpPr>
            <a:spLocks noGrp="1"/>
          </p:cNvSpPr>
          <p:nvPr>
            <p:ph idx="1"/>
          </p:nvPr>
        </p:nvSpPr>
        <p:spPr>
          <a:xfrm>
            <a:off x="803275" y="2059818"/>
            <a:ext cx="11124701" cy="430741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010417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subtitel en 2x inhou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FAD3738-7A94-47FA-A709-99418F2CE0F6}" type="datetime1">
              <a:rPr lang="sv-SE" smtClean="0"/>
              <a:pPr/>
              <a:t>2022-10-18</a:t>
            </a:fld>
            <a:endParaRPr lang="en-GB" dirty="0"/>
          </a:p>
        </p:txBody>
      </p:sp>
      <p:sp>
        <p:nvSpPr>
          <p:cNvPr id="5" name="Platshållare för sidfot 4"/>
          <p:cNvSpPr>
            <a:spLocks noGrp="1"/>
          </p:cNvSpPr>
          <p:nvPr>
            <p:ph type="ftr" sz="quarter" idx="11"/>
          </p:nvPr>
        </p:nvSpPr>
        <p:spPr/>
        <p:txBody>
          <a:body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p>
            <a:fld id="{A3EAEDCA-98D4-4724-9772-C653855CA076}" type="slidenum">
              <a:rPr lang="en-GB" smtClean="0"/>
              <a:pPr/>
              <a:t>‹nr.›</a:t>
            </a:fld>
            <a:endParaRPr lang="en-GB" dirty="0"/>
          </a:p>
        </p:txBody>
      </p:sp>
      <p:sp>
        <p:nvSpPr>
          <p:cNvPr id="8" name="Platshållare för text 7"/>
          <p:cNvSpPr>
            <a:spLocks noGrp="1"/>
          </p:cNvSpPr>
          <p:nvPr>
            <p:ph type="body" sz="quarter" idx="13"/>
          </p:nvPr>
        </p:nvSpPr>
        <p:spPr>
          <a:xfrm>
            <a:off x="812800" y="1633151"/>
            <a:ext cx="11125200" cy="344757"/>
          </a:xfrm>
        </p:spPr>
        <p:txBody>
          <a:bodyPr/>
          <a:lstStyle>
            <a:lvl1pPr marL="12600" indent="0">
              <a:buNone/>
              <a:defRPr/>
            </a:lvl1pPr>
            <a:lvl2pPr marL="469800" indent="0">
              <a:buNone/>
              <a:defRPr/>
            </a:lvl2pPr>
            <a:lvl3pPr marL="927000" indent="0">
              <a:buNone/>
              <a:defRPr/>
            </a:lvl3pPr>
            <a:lvl4pPr marL="1384200" indent="0">
              <a:buNone/>
              <a:defRPr/>
            </a:lvl4pPr>
            <a:lvl5pPr marL="1841400" indent="0">
              <a:buNone/>
              <a:defRPr/>
            </a:lvl5pPr>
          </a:lstStyle>
          <a:p>
            <a:pPr lvl="0"/>
            <a:r>
              <a:rPr lang="nl-NL"/>
              <a:t>Klik om de modelstijlen te bewerken</a:t>
            </a:r>
          </a:p>
        </p:txBody>
      </p:sp>
      <p:sp>
        <p:nvSpPr>
          <p:cNvPr id="3" name="Rubrik 2"/>
          <p:cNvSpPr>
            <a:spLocks noGrp="1"/>
          </p:cNvSpPr>
          <p:nvPr>
            <p:ph type="title"/>
          </p:nvPr>
        </p:nvSpPr>
        <p:spPr/>
        <p:txBody>
          <a:bodyPr/>
          <a:lstStyle/>
          <a:p>
            <a:r>
              <a:rPr lang="nl-NL"/>
              <a:t>Klik om de stijl te bewerken</a:t>
            </a:r>
            <a:endParaRPr lang="en-GB" dirty="0"/>
          </a:p>
        </p:txBody>
      </p:sp>
      <p:sp>
        <p:nvSpPr>
          <p:cNvPr id="9" name="Platshållare för innehåll 2"/>
          <p:cNvSpPr>
            <a:spLocks noGrp="1"/>
          </p:cNvSpPr>
          <p:nvPr>
            <p:ph idx="1"/>
          </p:nvPr>
        </p:nvSpPr>
        <p:spPr>
          <a:xfrm>
            <a:off x="803275" y="2059818"/>
            <a:ext cx="4932363" cy="43219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Platshållare för innehåll 8"/>
          <p:cNvSpPr>
            <a:spLocks noGrp="1"/>
          </p:cNvSpPr>
          <p:nvPr>
            <p:ph sz="quarter" idx="14"/>
          </p:nvPr>
        </p:nvSpPr>
        <p:spPr>
          <a:xfrm>
            <a:off x="6456362" y="2060575"/>
            <a:ext cx="5471613" cy="4321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80851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at 1">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accent3"/>
                </a:solidFill>
              </a:defRPr>
            </a:lvl1pPr>
          </a:lstStyle>
          <a:p>
            <a:r>
              <a:rPr lang="nl-NL"/>
              <a:t>Klik om de stijl te bewerken</a:t>
            </a:r>
            <a:endParaRPr lang="en-GB" dirty="0"/>
          </a:p>
        </p:txBody>
      </p:sp>
      <p:sp>
        <p:nvSpPr>
          <p:cNvPr id="9" name="Platshållare för datum 8"/>
          <p:cNvSpPr>
            <a:spLocks noGrp="1"/>
          </p:cNvSpPr>
          <p:nvPr>
            <p:ph type="dt" sz="half" idx="10"/>
          </p:nvPr>
        </p:nvSpPr>
        <p:spPr/>
        <p:txBody>
          <a:bodyPr/>
          <a:lstStyle/>
          <a:p>
            <a:fld id="{6DF923FF-B150-4290-8C8A-A53B1ADD6C04}" type="datetime1">
              <a:rPr lang="sv-SE" smtClean="0"/>
              <a:pPr/>
              <a:t>2022-10-18</a:t>
            </a:fld>
            <a:endParaRPr lang="en-GB" dirty="0"/>
          </a:p>
        </p:txBody>
      </p:sp>
      <p:sp>
        <p:nvSpPr>
          <p:cNvPr id="10" name="Platshållare för sidfot 9"/>
          <p:cNvSpPr>
            <a:spLocks noGrp="1"/>
          </p:cNvSpPr>
          <p:nvPr>
            <p:ph type="ftr" sz="quarter" idx="11"/>
          </p:nvPr>
        </p:nvSpPr>
        <p:spPr/>
        <p:txBody>
          <a:bodyPr/>
          <a:lstStyle/>
          <a:p>
            <a:r>
              <a:rPr lang="nl-NL"/>
              <a:t>Bestemming Sweco kantoorbijeenkomst</a:t>
            </a:r>
            <a:endParaRPr lang="en-GB" dirty="0"/>
          </a:p>
        </p:txBody>
      </p:sp>
      <p:sp>
        <p:nvSpPr>
          <p:cNvPr id="11" name="Platshållare för bildnummer 10"/>
          <p:cNvSpPr>
            <a:spLocks noGrp="1"/>
          </p:cNvSpPr>
          <p:nvPr>
            <p:ph type="sldNum" sz="quarter" idx="12"/>
          </p:nvPr>
        </p:nvSpPr>
        <p:spPr/>
        <p:txBody>
          <a:bodyPr/>
          <a:lstStyle/>
          <a:p>
            <a:fld id="{A3EAEDCA-98D4-4724-9772-C653855CA076}" type="slidenum">
              <a:rPr lang="en-GB" smtClean="0"/>
              <a:pPr/>
              <a:t>‹nr.›</a:t>
            </a:fld>
            <a:endParaRPr lang="en-GB" dirty="0"/>
          </a:p>
        </p:txBody>
      </p:sp>
    </p:spTree>
    <p:extLst>
      <p:ext uri="{BB962C8B-B14F-4D97-AF65-F5344CB8AC3E}">
        <p14:creationId xmlns:p14="http://schemas.microsoft.com/office/powerpoint/2010/main" val="3799656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itaat 2">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accent3"/>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968E854A-BE5C-4B13-B8B1-529055948EFC}" type="datetime1">
              <a:rPr lang="sv-SE" smtClean="0"/>
              <a:pPr/>
              <a:t>2022-10-18</a:t>
            </a:fld>
            <a:endParaRPr lang="en-GB"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137198315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itaat 3">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E532F609-8D43-4B7A-93BC-90630B5123F1}" type="datetime1">
              <a:rPr lang="sv-SE" smtClean="0"/>
              <a:pPr/>
              <a:t>2022-10-18</a:t>
            </a:fld>
            <a:endParaRPr lang="en-GB"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164477290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itaat 4">
    <p:bg>
      <p:bgPr>
        <a:solidFill>
          <a:srgbClr val="B484A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5F08B5DB-132F-410D-93EC-51753D7DFC62}" type="datetime1">
              <a:rPr lang="sv-SE" smtClean="0"/>
              <a:pPr/>
              <a:t>2022-10-18</a:t>
            </a:fld>
            <a:endParaRPr lang="en-GB"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369104736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itaat 5">
    <p:bg>
      <p:bgPr>
        <a:solidFill>
          <a:srgbClr val="A4873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54225"/>
            <a:ext cx="7788275" cy="2387600"/>
          </a:xfrm>
        </p:spPr>
        <p:txBody>
          <a:bodyPr anchor="t">
            <a:normAutofit/>
          </a:bodyPr>
          <a:lstStyle>
            <a:lvl1pPr algn="l">
              <a:defRPr sz="24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F1D67D8C-D918-4BA9-A897-6DACB0020683}" type="datetime1">
              <a:rPr lang="sv-SE" smtClean="0"/>
              <a:pPr/>
              <a:t>2022-10-18</a:t>
            </a:fld>
            <a:endParaRPr lang="en-GB"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428219268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inde met beeld">
    <p:bg>
      <p:bgRef idx="1001">
        <a:schemeClr val="bg1"/>
      </p:bgRef>
    </p:bg>
    <p:spTree>
      <p:nvGrpSpPr>
        <p:cNvPr id="1" name=""/>
        <p:cNvGrpSpPr/>
        <p:nvPr/>
      </p:nvGrpSpPr>
      <p:grpSpPr>
        <a:xfrm>
          <a:off x="0" y="0"/>
          <a:ext cx="0" cy="0"/>
          <a:chOff x="0" y="0"/>
          <a:chExt cx="0" cy="0"/>
        </a:xfrm>
      </p:grpSpPr>
      <p:pic>
        <p:nvPicPr>
          <p:cNvPr id="3" name="Afbeelding 2"/>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63524" y="260648"/>
            <a:ext cx="11664000" cy="6336704"/>
          </a:xfrm>
          <a:prstGeom prst="rect">
            <a:avLst/>
          </a:prstGeom>
        </p:spPr>
      </p:pic>
      <p:pic>
        <p:nvPicPr>
          <p:cNvPr id="16" name="Afbeelding 1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102098" y="3004544"/>
            <a:ext cx="3988800" cy="1158474"/>
          </a:xfrm>
          <a:prstGeom prst="rect">
            <a:avLst/>
          </a:prstGeom>
        </p:spPr>
      </p:pic>
    </p:spTree>
    <p:extLst>
      <p:ext uri="{BB962C8B-B14F-4D97-AF65-F5344CB8AC3E}">
        <p14:creationId xmlns:p14="http://schemas.microsoft.com/office/powerpoint/2010/main" val="285713145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inde 1">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60350"/>
            <a:ext cx="1166400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395723108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pagina 1">
    <p:bg>
      <p:bgRef idx="1001">
        <a:schemeClr val="bg2"/>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AA3BFD1C-121D-40A6-84A3-0C629E106AEF}" type="datetime1">
              <a:rPr lang="sv-SE" smtClean="0"/>
              <a:pPr/>
              <a:t>2022-10-18</a:t>
            </a:fld>
            <a:endParaRPr lang="en-GB" dirty="0"/>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7"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42905219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inde 2">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60350"/>
            <a:ext cx="11664000" cy="633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110322027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inde 3">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60350"/>
            <a:ext cx="11664000" cy="6337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41764123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inde 4">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264000" y="260350"/>
            <a:ext cx="11664000" cy="6337300"/>
          </a:xfrm>
          <a:prstGeom prst="rect">
            <a:avLst/>
          </a:prstGeom>
          <a:solidFill>
            <a:srgbClr val="A48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2099" y="2979186"/>
            <a:ext cx="3987801" cy="1209415"/>
          </a:xfrm>
          <a:prstGeom prst="rect">
            <a:avLst/>
          </a:prstGeom>
        </p:spPr>
      </p:pic>
    </p:spTree>
    <p:extLst>
      <p:ext uri="{BB962C8B-B14F-4D97-AF65-F5344CB8AC3E}">
        <p14:creationId xmlns:p14="http://schemas.microsoft.com/office/powerpoint/2010/main" val="416802409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613122" y="4473610"/>
            <a:ext cx="6965760" cy="783641"/>
          </a:xfrm>
        </p:spPr>
        <p:txBody>
          <a:bodyPr/>
          <a:lstStyle>
            <a:lvl1pPr algn="l">
              <a:defRPr sz="1814" b="1"/>
            </a:lvl1pPr>
          </a:lstStyle>
          <a:p>
            <a:r>
              <a:rPr lang="nl-NL"/>
              <a:t>Klik om de stijl te bewerken</a:t>
            </a:r>
          </a:p>
        </p:txBody>
      </p:sp>
      <p:sp>
        <p:nvSpPr>
          <p:cNvPr id="3" name="Tijdelijke aanduiding voor afbeelding 2"/>
          <p:cNvSpPr>
            <a:spLocks noGrp="1"/>
          </p:cNvSpPr>
          <p:nvPr>
            <p:ph type="pic" idx="1"/>
          </p:nvPr>
        </p:nvSpPr>
        <p:spPr>
          <a:xfrm>
            <a:off x="2613122" y="1077008"/>
            <a:ext cx="6965760" cy="3265577"/>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endParaRPr lang="nl-NL" noProof="0"/>
          </a:p>
        </p:txBody>
      </p:sp>
      <p:sp>
        <p:nvSpPr>
          <p:cNvPr id="4" name="Tijdelijke aanduiding voor tekst 3"/>
          <p:cNvSpPr>
            <a:spLocks noGrp="1"/>
          </p:cNvSpPr>
          <p:nvPr>
            <p:ph type="body" sz="half" idx="2"/>
          </p:nvPr>
        </p:nvSpPr>
        <p:spPr>
          <a:xfrm>
            <a:off x="2613122" y="5256525"/>
            <a:ext cx="6965760" cy="783641"/>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nl-NL" dirty="0"/>
              <a:t>Klik om de modelstijlen te bewerken</a:t>
            </a:r>
          </a:p>
        </p:txBody>
      </p:sp>
      <p:sp>
        <p:nvSpPr>
          <p:cNvPr id="5" name="Rectangle 4"/>
          <p:cNvSpPr>
            <a:spLocks noGrp="1" noChangeArrowheads="1"/>
          </p:cNvSpPr>
          <p:nvPr>
            <p:ph type="sldNum" sz="quarter" idx="10"/>
          </p:nvPr>
        </p:nvSpPr>
        <p:spPr>
          <a:ln/>
        </p:spPr>
        <p:txBody>
          <a:bodyPr/>
          <a:lstStyle>
            <a:lvl1pPr>
              <a:defRPr/>
            </a:lvl1pPr>
          </a:lstStyle>
          <a:p>
            <a:pPr>
              <a:defRPr/>
            </a:pPr>
            <a:fld id="{47E11561-896D-4E94-BC6A-CC300F8EDF37}" type="slidenum">
              <a:rPr lang="nl-NL"/>
              <a:pPr>
                <a:defRPr/>
              </a:pPr>
              <a:t>‹nr.›</a:t>
            </a:fld>
            <a:endParaRPr lang="nl-NL"/>
          </a:p>
        </p:txBody>
      </p:sp>
    </p:spTree>
    <p:extLst>
      <p:ext uri="{BB962C8B-B14F-4D97-AF65-F5344CB8AC3E}">
        <p14:creationId xmlns:p14="http://schemas.microsoft.com/office/powerpoint/2010/main" val="2230662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tart hoofdstuk I">
    <p:spTree>
      <p:nvGrpSpPr>
        <p:cNvPr id="1" name=""/>
        <p:cNvGrpSpPr/>
        <p:nvPr/>
      </p:nvGrpSpPr>
      <p:grpSpPr>
        <a:xfrm>
          <a:off x="0" y="0"/>
          <a:ext cx="0" cy="0"/>
          <a:chOff x="0" y="0"/>
          <a:chExt cx="0" cy="0"/>
        </a:xfrm>
      </p:grpSpPr>
      <p:sp>
        <p:nvSpPr>
          <p:cNvPr id="2" name="Rubrik 1"/>
          <p:cNvSpPr>
            <a:spLocks noGrp="1"/>
          </p:cNvSpPr>
          <p:nvPr>
            <p:ph type="title"/>
          </p:nvPr>
        </p:nvSpPr>
        <p:spPr>
          <a:xfrm>
            <a:off x="803774" y="669925"/>
            <a:ext cx="11124701" cy="887413"/>
          </a:xfrm>
          <a:prstGeom prst="rect">
            <a:avLst/>
          </a:prstGeom>
        </p:spPr>
        <p:txBody>
          <a:bodyPr/>
          <a:lstStyle/>
          <a:p>
            <a:r>
              <a:rPr lang="sv-SE" dirty="0"/>
              <a:t>Klicka här för att ändra mall för rubrikformat</a:t>
            </a:r>
            <a:endParaRPr lang="en-GB" dirty="0"/>
          </a:p>
        </p:txBody>
      </p:sp>
      <p:sp>
        <p:nvSpPr>
          <p:cNvPr id="3" name="Platshållare för innehåll 2"/>
          <p:cNvSpPr>
            <a:spLocks noGrp="1"/>
          </p:cNvSpPr>
          <p:nvPr>
            <p:ph idx="1"/>
          </p:nvPr>
        </p:nvSpPr>
        <p:spPr>
          <a:xfrm>
            <a:off x="803274" y="1733550"/>
            <a:ext cx="5400000" cy="4648200"/>
          </a:xfrm>
        </p:spPr>
        <p:txBody>
          <a:bodyPr/>
          <a:lstStyle>
            <a:lvl1pPr marL="0" indent="0" algn="l">
              <a:buNone/>
              <a:defRPr/>
            </a:lvl1pPr>
          </a:lstStyle>
          <a:p>
            <a:pPr lvl="0"/>
            <a:endParaRPr lang="en-GB" dirty="0"/>
          </a:p>
        </p:txBody>
      </p:sp>
      <p:sp>
        <p:nvSpPr>
          <p:cNvPr id="5" name="Platshållare för sidfot 4"/>
          <p:cNvSpPr>
            <a:spLocks noGrp="1"/>
          </p:cNvSpPr>
          <p:nvPr>
            <p:ph type="ftr" sz="quarter" idx="11"/>
          </p:nvPr>
        </p:nvSpPr>
        <p:spPr/>
        <p:txBody>
          <a:bodyPr/>
          <a:lstStyle/>
          <a:p>
            <a:endParaRPr lang="en-GB" dirty="0"/>
          </a:p>
        </p:txBody>
      </p:sp>
      <p:sp>
        <p:nvSpPr>
          <p:cNvPr id="9" name="Platshållare för innehåll 8"/>
          <p:cNvSpPr>
            <a:spLocks noGrp="1"/>
          </p:cNvSpPr>
          <p:nvPr>
            <p:ph sz="quarter" idx="13"/>
          </p:nvPr>
        </p:nvSpPr>
        <p:spPr>
          <a:xfrm>
            <a:off x="6528475" y="1733551"/>
            <a:ext cx="5400000" cy="4648200"/>
          </a:xfrm>
        </p:spPr>
        <p:txBody>
          <a:bodyPr/>
          <a:lstStyle>
            <a:lvl1pPr marL="0" indent="0" algn="l">
              <a:buNone/>
              <a:defRPr/>
            </a:lvl1pPr>
          </a:lstStyle>
          <a:p>
            <a:pPr lvl="0"/>
            <a:endParaRPr lang="en-GB" dirty="0"/>
          </a:p>
        </p:txBody>
      </p:sp>
      <p:sp>
        <p:nvSpPr>
          <p:cNvPr id="8" name="Platshållare för bildnummer 5">
            <a:extLst>
              <a:ext uri="{FF2B5EF4-FFF2-40B4-BE49-F238E27FC236}">
                <a16:creationId xmlns:a16="http://schemas.microsoft.com/office/drawing/2014/main" id="{43AB825F-AFF9-4143-9C61-A66D14257A8B}"/>
              </a:ext>
            </a:extLst>
          </p:cNvPr>
          <p:cNvSpPr>
            <a:spLocks noGrp="1"/>
          </p:cNvSpPr>
          <p:nvPr>
            <p:ph type="sldNum" sz="quarter" idx="12"/>
          </p:nvPr>
        </p:nvSpPr>
        <p:spPr>
          <a:xfrm>
            <a:off x="9184776" y="6517059"/>
            <a:ext cx="2743200" cy="152400"/>
          </a:xfrm>
          <a:prstGeom prst="rect">
            <a:avLst/>
          </a:prstGeom>
        </p:spPr>
        <p:txBody>
          <a:bodyPr/>
          <a:lstStyle>
            <a:lvl1pPr>
              <a:defRPr>
                <a:solidFill>
                  <a:schemeClr val="tx1"/>
                </a:solidFill>
              </a:defRPr>
            </a:lvl1pPr>
          </a:lstStyle>
          <a:p>
            <a:fld id="{A3EAEDCA-98D4-4724-9772-C653855CA076}" type="slidenum">
              <a:rPr lang="en-GB" smtClean="0"/>
              <a:pPr/>
              <a:t>‹nr.›</a:t>
            </a:fld>
            <a:endParaRPr lang="en-GB" dirty="0"/>
          </a:p>
        </p:txBody>
      </p:sp>
    </p:spTree>
    <p:extLst>
      <p:ext uri="{BB962C8B-B14F-4D97-AF65-F5344CB8AC3E}">
        <p14:creationId xmlns:p14="http://schemas.microsoft.com/office/powerpoint/2010/main" val="375662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pagina 2">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5AE15435-F20C-4D8F-BE8C-3571DE9EE8B2}" type="datetime1">
              <a:rPr lang="sv-SE" smtClean="0"/>
              <a:pPr/>
              <a:t>2022-10-18</a:t>
            </a:fld>
            <a:endParaRPr lang="en-GB" dirty="0"/>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7"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6946610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pagina 3">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AEBA0C3-A75B-4F46-84F3-7FC7BCD163D7}" type="datetime1">
              <a:rPr lang="sv-SE" smtClean="0"/>
              <a:pPr/>
              <a:t>2022-10-18</a:t>
            </a:fld>
            <a:endParaRPr lang="en-GB" dirty="0"/>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108290061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pagina 4">
    <p:bg>
      <p:bgPr>
        <a:solidFill>
          <a:srgbClr val="A4873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100" cap="all" baseline="0">
                <a:solidFill>
                  <a:schemeClr val="tx1"/>
                </a:solidFill>
              </a:defRPr>
            </a:lvl1pPr>
          </a:lstStyle>
          <a:p>
            <a:r>
              <a:rPr lang="nl-NL"/>
              <a:t>Klik om de stijl te bewerken</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019ED081-E057-4E45-B7F8-5C95DD1A148F}" type="datetime1">
              <a:rPr lang="sv-SE" smtClean="0"/>
              <a:pPr/>
              <a:t>2022-10-18</a:t>
            </a:fld>
            <a:endParaRPr lang="en-GB" dirty="0"/>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‹nr.›</a:t>
            </a:fld>
            <a:endParaRPr lang="en-GB" dirty="0"/>
          </a:p>
        </p:txBody>
      </p:sp>
      <p:sp>
        <p:nvSpPr>
          <p:cNvPr id="8" name="Platshållare för text 6"/>
          <p:cNvSpPr>
            <a:spLocks noGrp="1"/>
          </p:cNvSpPr>
          <p:nvPr>
            <p:ph type="body" sz="quarter" idx="13" hasCustomPrompt="1"/>
          </p:nvPr>
        </p:nvSpPr>
        <p:spPr>
          <a:xfrm>
            <a:off x="10708255" y="263755"/>
            <a:ext cx="1230831" cy="381817"/>
          </a:xfrm>
          <a:blipFill>
            <a:blip r:embed="rId2" cstate="print">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dirty="0"/>
              <a:t> </a:t>
            </a:r>
          </a:p>
        </p:txBody>
      </p:sp>
    </p:spTree>
    <p:extLst>
      <p:ext uri="{BB962C8B-B14F-4D97-AF65-F5344CB8AC3E}">
        <p14:creationId xmlns:p14="http://schemas.microsoft.com/office/powerpoint/2010/main" val="255595484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CB42561-F1B7-488E-B452-332A03C57D22}" type="datetime1">
              <a:rPr lang="sv-SE" smtClean="0"/>
              <a:pPr/>
              <a:t>2022-10-18</a:t>
            </a:fld>
            <a:endParaRPr lang="en-GB" dirty="0"/>
          </a:p>
        </p:txBody>
      </p:sp>
      <p:sp>
        <p:nvSpPr>
          <p:cNvPr id="3" name="Platshållare för sidfot 2"/>
          <p:cNvSpPr>
            <a:spLocks noGrp="1"/>
          </p:cNvSpPr>
          <p:nvPr>
            <p:ph type="ftr" sz="quarter" idx="11"/>
          </p:nvPr>
        </p:nvSpPr>
        <p:spPr/>
        <p:txBody>
          <a:bodyPr/>
          <a:lstStyle/>
          <a:p>
            <a:r>
              <a:rPr lang="nl-NL"/>
              <a:t>Bestemming Sweco kantoorbijeenkomst</a:t>
            </a:r>
            <a:endParaRPr lang="en-GB" dirty="0"/>
          </a:p>
        </p:txBody>
      </p:sp>
      <p:sp>
        <p:nvSpPr>
          <p:cNvPr id="4" name="Platshållare för bildnummer 3"/>
          <p:cNvSpPr>
            <a:spLocks noGrp="1"/>
          </p:cNvSpPr>
          <p:nvPr>
            <p:ph type="sldNum" sz="quarter" idx="12"/>
          </p:nvPr>
        </p:nvSpPr>
        <p:spPr/>
        <p:txBody>
          <a:bodyPr/>
          <a:lstStyle/>
          <a:p>
            <a:fld id="{A3EAEDCA-98D4-4724-9772-C653855CA076}" type="slidenum">
              <a:rPr lang="en-GB" smtClean="0"/>
              <a:pPr/>
              <a:t>‹nr.›</a:t>
            </a:fld>
            <a:endParaRPr lang="en-GB" dirty="0"/>
          </a:p>
        </p:txBody>
      </p:sp>
    </p:spTree>
    <p:extLst>
      <p:ext uri="{BB962C8B-B14F-4D97-AF65-F5344CB8AC3E}">
        <p14:creationId xmlns:p14="http://schemas.microsoft.com/office/powerpoint/2010/main" val="86333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16BB120-3E88-4302-B97D-9087EE94CB9F}" type="datetime1">
              <a:rPr lang="sv-SE" smtClean="0"/>
              <a:pPr/>
              <a:t>2022-10-18</a:t>
            </a:fld>
            <a:endParaRPr lang="en-GB" dirty="0"/>
          </a:p>
        </p:txBody>
      </p:sp>
      <p:sp>
        <p:nvSpPr>
          <p:cNvPr id="4" name="Platshållare för sidfot 3"/>
          <p:cNvSpPr>
            <a:spLocks noGrp="1"/>
          </p:cNvSpPr>
          <p:nvPr>
            <p:ph type="ftr" sz="quarter" idx="11"/>
          </p:nvPr>
        </p:nvSpPr>
        <p:spPr/>
        <p:txBody>
          <a:bodyPr/>
          <a:lstStyle/>
          <a:p>
            <a:r>
              <a:rPr lang="nl-NL"/>
              <a:t>Bestemming Sweco kantoorbijeenkomst</a:t>
            </a:r>
            <a:endParaRPr lang="en-GB" dirty="0"/>
          </a:p>
        </p:txBody>
      </p:sp>
      <p:sp>
        <p:nvSpPr>
          <p:cNvPr id="5" name="Platshållare för bildnummer 4"/>
          <p:cNvSpPr>
            <a:spLocks noGrp="1"/>
          </p:cNvSpPr>
          <p:nvPr>
            <p:ph type="sldNum" sz="quarter" idx="12"/>
          </p:nvPr>
        </p:nvSpPr>
        <p:spPr/>
        <p:txBody>
          <a:bodyPr/>
          <a:lstStyle/>
          <a:p>
            <a:fld id="{A3EAEDCA-98D4-4724-9772-C653855CA076}" type="slidenum">
              <a:rPr lang="en-GB" smtClean="0"/>
              <a:pPr/>
              <a:t>‹nr.›</a:t>
            </a:fld>
            <a:endParaRPr lang="en-GB" dirty="0"/>
          </a:p>
        </p:txBody>
      </p:sp>
      <p:sp>
        <p:nvSpPr>
          <p:cNvPr id="6" name="Rubrik 5"/>
          <p:cNvSpPr>
            <a:spLocks noGrp="1"/>
          </p:cNvSpPr>
          <p:nvPr>
            <p:ph type="title"/>
          </p:nvPr>
        </p:nvSpPr>
        <p:spPr/>
        <p:txBody>
          <a:bodyPr/>
          <a:lstStyle/>
          <a:p>
            <a:r>
              <a:rPr lang="nl-NL"/>
              <a:t>Klik om de stijl te bewerken</a:t>
            </a:r>
            <a:endParaRPr lang="en-GB" dirty="0"/>
          </a:p>
        </p:txBody>
      </p:sp>
    </p:spTree>
    <p:extLst>
      <p:ext uri="{BB962C8B-B14F-4D97-AF65-F5344CB8AC3E}">
        <p14:creationId xmlns:p14="http://schemas.microsoft.com/office/powerpoint/2010/main" val="31052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1x inhou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nl-NL"/>
              <a:t>Klik om de stijl te bewerken</a:t>
            </a:r>
            <a:endParaRPr lang="en-GB" dirty="0"/>
          </a:p>
        </p:txBody>
      </p:sp>
      <p:sp>
        <p:nvSpPr>
          <p:cNvPr id="3" name="Platshållare för innehåll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Platshållare för datum 9"/>
          <p:cNvSpPr>
            <a:spLocks noGrp="1"/>
          </p:cNvSpPr>
          <p:nvPr>
            <p:ph type="dt" sz="half" idx="10"/>
          </p:nvPr>
        </p:nvSpPr>
        <p:spPr/>
        <p:txBody>
          <a:bodyPr/>
          <a:lstStyle/>
          <a:p>
            <a:fld id="{44685452-F19B-4215-972B-21EA4134EC19}" type="datetime1">
              <a:rPr lang="sv-SE" smtClean="0"/>
              <a:pPr/>
              <a:t>2022-10-18</a:t>
            </a:fld>
            <a:endParaRPr lang="en-GB" dirty="0"/>
          </a:p>
        </p:txBody>
      </p:sp>
      <p:sp>
        <p:nvSpPr>
          <p:cNvPr id="11" name="Platshållare för sidfot 10"/>
          <p:cNvSpPr>
            <a:spLocks noGrp="1"/>
          </p:cNvSpPr>
          <p:nvPr>
            <p:ph type="ftr" sz="quarter" idx="11"/>
          </p:nvPr>
        </p:nvSpPr>
        <p:spPr/>
        <p:txBody>
          <a:bodyPr/>
          <a:lstStyle/>
          <a:p>
            <a:r>
              <a:rPr lang="nl-NL"/>
              <a:t>Bestemming Sweco kantoorbijeenkomst</a:t>
            </a:r>
            <a:endParaRPr lang="en-GB" dirty="0"/>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‹nr.›</a:t>
            </a:fld>
            <a:endParaRPr lang="en-GB" dirty="0"/>
          </a:p>
        </p:txBody>
      </p:sp>
    </p:spTree>
    <p:extLst>
      <p:ext uri="{BB962C8B-B14F-4D97-AF65-F5344CB8AC3E}">
        <p14:creationId xmlns:p14="http://schemas.microsoft.com/office/powerpoint/2010/main" val="396808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2x inhou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nl-NL"/>
              <a:t>Klik om de stijl te bewerken</a:t>
            </a:r>
            <a:endParaRPr lang="en-GB" dirty="0"/>
          </a:p>
        </p:txBody>
      </p:sp>
      <p:sp>
        <p:nvSpPr>
          <p:cNvPr id="3" name="Platshållare för innehåll 2"/>
          <p:cNvSpPr>
            <a:spLocks noGrp="1"/>
          </p:cNvSpPr>
          <p:nvPr>
            <p:ph idx="1"/>
          </p:nvPr>
        </p:nvSpPr>
        <p:spPr>
          <a:xfrm>
            <a:off x="803275" y="2059818"/>
            <a:ext cx="4932363" cy="432193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Platshållare för datum 3"/>
          <p:cNvSpPr>
            <a:spLocks noGrp="1"/>
          </p:cNvSpPr>
          <p:nvPr>
            <p:ph type="dt" sz="half" idx="10"/>
          </p:nvPr>
        </p:nvSpPr>
        <p:spPr/>
        <p:txBody>
          <a:bodyPr/>
          <a:lstStyle/>
          <a:p>
            <a:fld id="{9D7D0EDD-22CF-4C12-AA35-1AB8728A8C5A}" type="datetime1">
              <a:rPr lang="sv-SE" smtClean="0"/>
              <a:pPr/>
              <a:t>2022-10-18</a:t>
            </a:fld>
            <a:endParaRPr lang="en-GB" dirty="0"/>
          </a:p>
        </p:txBody>
      </p:sp>
      <p:sp>
        <p:nvSpPr>
          <p:cNvPr id="5" name="Platshållare för sidfot 4"/>
          <p:cNvSpPr>
            <a:spLocks noGrp="1"/>
          </p:cNvSpPr>
          <p:nvPr>
            <p:ph type="ftr" sz="quarter" idx="11"/>
          </p:nvPr>
        </p:nvSpPr>
        <p:spPr/>
        <p:txBody>
          <a:bodyPr/>
          <a:lstStyle/>
          <a:p>
            <a:r>
              <a:rPr lang="nl-NL"/>
              <a:t>Bestemming Sweco kantoorbijeenkomst</a:t>
            </a:r>
            <a:endParaRPr lang="en-GB" dirty="0"/>
          </a:p>
        </p:txBody>
      </p:sp>
      <p:sp>
        <p:nvSpPr>
          <p:cNvPr id="6" name="Platshållare för bildnummer 5"/>
          <p:cNvSpPr>
            <a:spLocks noGrp="1"/>
          </p:cNvSpPr>
          <p:nvPr>
            <p:ph type="sldNum" sz="quarter" idx="12"/>
          </p:nvPr>
        </p:nvSpPr>
        <p:spPr/>
        <p:txBody>
          <a:bodyPr/>
          <a:lstStyle/>
          <a:p>
            <a:fld id="{A3EAEDCA-98D4-4724-9772-C653855CA076}" type="slidenum">
              <a:rPr lang="en-GB" smtClean="0"/>
              <a:pPr/>
              <a:t>‹nr.›</a:t>
            </a:fld>
            <a:endParaRPr lang="en-GB" dirty="0"/>
          </a:p>
        </p:txBody>
      </p:sp>
      <p:sp>
        <p:nvSpPr>
          <p:cNvPr id="9" name="Platshållare för innehåll 8"/>
          <p:cNvSpPr>
            <a:spLocks noGrp="1"/>
          </p:cNvSpPr>
          <p:nvPr>
            <p:ph sz="quarter" idx="13"/>
          </p:nvPr>
        </p:nvSpPr>
        <p:spPr>
          <a:xfrm>
            <a:off x="6456362" y="2060575"/>
            <a:ext cx="5471613" cy="4321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202701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3275" y="756946"/>
            <a:ext cx="11124701" cy="887413"/>
          </a:xfrm>
          <a:prstGeom prst="rect">
            <a:avLst/>
          </a:prstGeom>
        </p:spPr>
        <p:txBody>
          <a:bodyPr vert="horz" lIns="0" tIns="0" rIns="0" bIns="0" rtlCol="0" anchor="b">
            <a:normAutofit/>
          </a:bodyPr>
          <a:lstStyle/>
          <a:p>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ändra</a:t>
            </a:r>
            <a:r>
              <a:rPr lang="en-GB" dirty="0"/>
              <a:t> format</a:t>
            </a:r>
          </a:p>
        </p:txBody>
      </p:sp>
      <p:sp>
        <p:nvSpPr>
          <p:cNvPr id="3" name="Platshållare för text 2"/>
          <p:cNvSpPr>
            <a:spLocks noGrp="1"/>
          </p:cNvSpPr>
          <p:nvPr>
            <p:ph type="body" idx="1"/>
          </p:nvPr>
        </p:nvSpPr>
        <p:spPr>
          <a:xfrm>
            <a:off x="803275" y="2059818"/>
            <a:ext cx="11124701" cy="4307418"/>
          </a:xfrm>
          <a:prstGeom prst="rect">
            <a:avLst/>
          </a:prstGeom>
        </p:spPr>
        <p:txBody>
          <a:bodyPr vert="horz" lIns="0" tIns="0" rIns="0" bIns="0" rtlCol="0">
            <a:normAutofit/>
          </a:body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ändra</a:t>
            </a:r>
            <a:r>
              <a:rPr lang="en-GB" dirty="0"/>
              <a:t> format </a:t>
            </a:r>
            <a:r>
              <a:rPr lang="en-GB" dirty="0" err="1"/>
              <a:t>på</a:t>
            </a:r>
            <a:r>
              <a:rPr lang="en-GB" dirty="0"/>
              <a:t> </a:t>
            </a:r>
            <a:r>
              <a:rPr lang="en-GB" dirty="0" err="1"/>
              <a:t>bakgrundstexten</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lvl="3"/>
            <a:r>
              <a:rPr lang="en-GB" dirty="0" err="1"/>
              <a:t>Nivå</a:t>
            </a:r>
            <a:r>
              <a:rPr lang="en-GB" dirty="0"/>
              <a:t> </a:t>
            </a:r>
            <a:r>
              <a:rPr lang="en-GB" dirty="0" err="1"/>
              <a:t>fyra</a:t>
            </a:r>
            <a:endParaRPr lang="en-GB" dirty="0"/>
          </a:p>
          <a:p>
            <a:pPr lvl="4"/>
            <a:r>
              <a:rPr lang="en-GB" dirty="0" err="1"/>
              <a:t>Nivå</a:t>
            </a:r>
            <a:r>
              <a:rPr lang="en-GB" dirty="0"/>
              <a:t> fem</a:t>
            </a:r>
          </a:p>
          <a:p>
            <a:pPr lvl="5"/>
            <a:r>
              <a:rPr lang="en-GB" dirty="0"/>
              <a:t>6</a:t>
            </a:r>
          </a:p>
          <a:p>
            <a:pPr lvl="6"/>
            <a:r>
              <a:rPr lang="en-GB" dirty="0"/>
              <a:t>7</a:t>
            </a:r>
          </a:p>
          <a:p>
            <a:pPr lvl="7"/>
            <a:r>
              <a:rPr lang="en-GB" dirty="0"/>
              <a:t>8</a:t>
            </a:r>
          </a:p>
          <a:p>
            <a:pPr lvl="8"/>
            <a:r>
              <a:rPr lang="en-GB" dirty="0"/>
              <a:t>9</a:t>
            </a:r>
          </a:p>
        </p:txBody>
      </p:sp>
      <p:sp>
        <p:nvSpPr>
          <p:cNvPr id="4" name="Platshållare för datum 3"/>
          <p:cNvSpPr>
            <a:spLocks noGrp="1"/>
          </p:cNvSpPr>
          <p:nvPr>
            <p:ph type="dt" sz="half" idx="2"/>
          </p:nvPr>
        </p:nvSpPr>
        <p:spPr>
          <a:xfrm>
            <a:off x="9184776" y="6562725"/>
            <a:ext cx="2743200" cy="107950"/>
          </a:xfrm>
          <a:prstGeom prst="rect">
            <a:avLst/>
          </a:prstGeom>
        </p:spPr>
        <p:txBody>
          <a:bodyPr vert="horz" lIns="0" tIns="0" rIns="0" bIns="0" rtlCol="0" anchor="b"/>
          <a:lstStyle>
            <a:lvl1pPr algn="r">
              <a:defRPr sz="600">
                <a:solidFill>
                  <a:schemeClr val="tx1"/>
                </a:solidFill>
              </a:defRPr>
            </a:lvl1pPr>
          </a:lstStyle>
          <a:p>
            <a:fld id="{7E9403F9-AE19-42B2-95A9-06670A07C278}" type="datetime1">
              <a:rPr lang="sv-SE" smtClean="0"/>
              <a:pPr/>
              <a:t>2022-10-18</a:t>
            </a:fld>
            <a:endParaRPr lang="en-GB" dirty="0"/>
          </a:p>
        </p:txBody>
      </p:sp>
      <p:sp>
        <p:nvSpPr>
          <p:cNvPr id="5" name="Platshållare för sidfot 4"/>
          <p:cNvSpPr>
            <a:spLocks noGrp="1"/>
          </p:cNvSpPr>
          <p:nvPr>
            <p:ph type="ftr" sz="quarter" idx="3"/>
          </p:nvPr>
        </p:nvSpPr>
        <p:spPr>
          <a:xfrm>
            <a:off x="809624" y="6390000"/>
            <a:ext cx="1924051" cy="241300"/>
          </a:xfrm>
          <a:prstGeom prst="rect">
            <a:avLst/>
          </a:prstGeom>
        </p:spPr>
        <p:txBody>
          <a:bodyPr vert="horz" lIns="0" tIns="0" rIns="0" bIns="0" rtlCol="0" anchor="b"/>
          <a:lstStyle>
            <a:lvl1pPr algn="l">
              <a:defRPr sz="600" cap="all" baseline="0">
                <a:solidFill>
                  <a:schemeClr val="tx1"/>
                </a:solidFill>
              </a:defRPr>
            </a:lvl1pPr>
          </a:lstStyle>
          <a:p>
            <a:r>
              <a:rPr lang="nl-NL"/>
              <a:t>Bestemming Sweco kantoorbijeenkomst</a:t>
            </a:r>
            <a:endParaRPr lang="en-GB" dirty="0"/>
          </a:p>
        </p:txBody>
      </p:sp>
      <p:sp>
        <p:nvSpPr>
          <p:cNvPr id="6" name="Platshållare för bildnummer 5"/>
          <p:cNvSpPr>
            <a:spLocks noGrp="1"/>
          </p:cNvSpPr>
          <p:nvPr>
            <p:ph type="sldNum" sz="quarter" idx="4"/>
          </p:nvPr>
        </p:nvSpPr>
        <p:spPr>
          <a:xfrm>
            <a:off x="9184776" y="6391276"/>
            <a:ext cx="2743200" cy="152400"/>
          </a:xfrm>
          <a:prstGeom prst="rect">
            <a:avLst/>
          </a:prstGeom>
        </p:spPr>
        <p:txBody>
          <a:bodyPr vert="horz" lIns="0" tIns="0" rIns="0" bIns="0" rtlCol="0" anchor="b"/>
          <a:lstStyle>
            <a:lvl1pPr algn="r">
              <a:defRPr sz="600">
                <a:solidFill>
                  <a:schemeClr val="tx1"/>
                </a:solidFill>
              </a:defRPr>
            </a:lvl1pPr>
          </a:lstStyle>
          <a:p>
            <a:fld id="{A3EAEDCA-98D4-4724-9772-C653855CA076}" type="slidenum">
              <a:rPr lang="en-GB" smtClean="0"/>
              <a:pPr/>
              <a:t>‹nr.›</a:t>
            </a:fld>
            <a:endParaRPr lang="en-GB" dirty="0"/>
          </a:p>
        </p:txBody>
      </p:sp>
      <p:pic>
        <p:nvPicPr>
          <p:cNvPr id="18" name="Bildobjekt 17"/>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699330" y="264740"/>
            <a:ext cx="1229546" cy="372895"/>
          </a:xfrm>
          <a:prstGeom prst="rect">
            <a:avLst/>
          </a:prstGeom>
        </p:spPr>
      </p:pic>
    </p:spTree>
    <p:extLst>
      <p:ext uri="{BB962C8B-B14F-4D97-AF65-F5344CB8AC3E}">
        <p14:creationId xmlns:p14="http://schemas.microsoft.com/office/powerpoint/2010/main" val="760202922"/>
      </p:ext>
    </p:extLst>
  </p:cSld>
  <p:clrMap bg1="lt1" tx1="dk1" bg2="lt2" tx2="dk2" accent1="accent1" accent2="accent2" accent3="accent3" accent4="accent4" accent5="accent5" accent6="accent6" hlink="hlink" folHlink="folHlink"/>
  <p:sldLayoutIdLst>
    <p:sldLayoutId id="2147483665" r:id="rId1"/>
    <p:sldLayoutId id="2147483680" r:id="rId2"/>
    <p:sldLayoutId id="2147483664" r:id="rId3"/>
    <p:sldLayoutId id="2147483681" r:id="rId4"/>
    <p:sldLayoutId id="2147483688" r:id="rId5"/>
    <p:sldLayoutId id="2147483655" r:id="rId6"/>
    <p:sldLayoutId id="2147483654" r:id="rId7"/>
    <p:sldLayoutId id="2147483650" r:id="rId8"/>
    <p:sldLayoutId id="2147483672" r:id="rId9"/>
    <p:sldLayoutId id="2147483671" r:id="rId10"/>
    <p:sldLayoutId id="2147483673" r:id="rId11"/>
    <p:sldLayoutId id="2147483674" r:id="rId12"/>
    <p:sldLayoutId id="2147483649" r:id="rId13"/>
    <p:sldLayoutId id="2147483666" r:id="rId14"/>
    <p:sldLayoutId id="2147483682" r:id="rId15"/>
    <p:sldLayoutId id="2147483686" r:id="rId16"/>
    <p:sldLayoutId id="2147483687" r:id="rId17"/>
    <p:sldLayoutId id="2147483676" r:id="rId18"/>
    <p:sldLayoutId id="2147483679" r:id="rId19"/>
    <p:sldLayoutId id="2147483684" r:id="rId20"/>
    <p:sldLayoutId id="2147483678" r:id="rId21"/>
    <p:sldLayoutId id="2147483685" r:id="rId22"/>
    <p:sldLayoutId id="2147483689" r:id="rId23"/>
    <p:sldLayoutId id="2147483690" r:id="rId24"/>
  </p:sldLayoutIdLst>
  <p:hf hdr="0"/>
  <p:txStyles>
    <p:title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3pPr>
      <a:lvl4pPr marL="86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5pPr>
      <a:lvl6pPr marL="1296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6pPr>
      <a:lvl7pPr marL="1512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7pPr>
      <a:lvl8pPr marL="1728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8pPr>
      <a:lvl9pPr marL="1944000" indent="-216000" algn="l" defTabSz="914400" rtl="0" eaLnBrk="1" latinLnBrk="0" hangingPunct="1">
        <a:lnSpc>
          <a:spcPct val="100000"/>
        </a:lnSpc>
        <a:spcBef>
          <a:spcPts val="0"/>
        </a:spcBef>
        <a:buFont typeface="Arial" panose="00000500000000000000" pitchFamily="50"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06" userDrawn="1">
          <p15:clr>
            <a:srgbClr val="F26B43"/>
          </p15:clr>
        </p15:guide>
        <p15:guide id="3" orient="horz" pos="981" userDrawn="1">
          <p15:clr>
            <a:srgbClr val="F26B43"/>
          </p15:clr>
        </p15:guide>
        <p15:guide id="4" orient="horz" pos="1321" userDrawn="1">
          <p15:clr>
            <a:srgbClr val="F26B43"/>
          </p15:clr>
        </p15:guide>
        <p15:guide id="5" orient="horz" pos="4020" userDrawn="1">
          <p15:clr>
            <a:srgbClr val="F26B43"/>
          </p15:clr>
        </p15:guide>
        <p15:guide id="7" orient="horz" pos="396" userDrawn="1">
          <p15:clr>
            <a:srgbClr val="F26B43"/>
          </p15:clr>
        </p15:guide>
        <p15:guide id="9" pos="6738" userDrawn="1">
          <p15:clr>
            <a:srgbClr val="F26B43"/>
          </p15:clr>
        </p15:guide>
        <p15:guide id="11" orient="horz" pos="4156" userDrawn="1">
          <p15:clr>
            <a:srgbClr val="F26B43"/>
          </p15:clr>
        </p15:guide>
        <p15:guide id="12" pos="7514" userDrawn="1">
          <p15:clr>
            <a:srgbClr val="F26B43"/>
          </p15:clr>
        </p15:guide>
        <p15:guide id="15" pos="166" userDrawn="1">
          <p15:clr>
            <a:srgbClr val="F26B43"/>
          </p15:clr>
        </p15:guide>
        <p15:guide id="17" orient="horz" pos="164" userDrawn="1">
          <p15:clr>
            <a:srgbClr val="F26B43"/>
          </p15:clr>
        </p15:guide>
        <p15:guide id="18" pos="3840" userDrawn="1">
          <p15:clr>
            <a:srgbClr val="F26B43"/>
          </p15:clr>
        </p15:guide>
        <p15:guide id="19" pos="3613" userDrawn="1">
          <p15:clr>
            <a:srgbClr val="F26B43"/>
          </p15:clr>
        </p15:guide>
        <p15:guide id="20" pos="40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763215" y="819982"/>
            <a:ext cx="8627685" cy="4032448"/>
          </a:xfrm>
        </p:spPr>
        <p:txBody>
          <a:bodyPr>
            <a:normAutofit fontScale="90000"/>
          </a:bodyPr>
          <a:lstStyle/>
          <a:p>
            <a:br>
              <a:rPr lang="nl-NL" dirty="0"/>
            </a:br>
            <a:r>
              <a:rPr lang="nl-NL" dirty="0"/>
              <a:t>informatieavond BEVERWEG Breda</a:t>
            </a:r>
            <a:br>
              <a:rPr lang="nl-NL" dirty="0"/>
            </a:br>
            <a:r>
              <a:rPr lang="nl-NL" dirty="0"/>
              <a:t>schetsontwerp</a:t>
            </a:r>
            <a:br>
              <a:rPr lang="nl-NL" dirty="0"/>
            </a:br>
            <a:br>
              <a:rPr lang="nl-NL" dirty="0"/>
            </a:br>
            <a:br>
              <a:rPr lang="nl-NL" dirty="0"/>
            </a:br>
            <a:br>
              <a:rPr lang="nl-NL" dirty="0"/>
            </a:br>
            <a:br>
              <a:rPr lang="nl-NL" dirty="0"/>
            </a:br>
            <a:br>
              <a:rPr lang="nl-NL" dirty="0"/>
            </a:br>
            <a:endParaRPr lang="nl-NL" dirty="0"/>
          </a:p>
        </p:txBody>
      </p:sp>
      <p:sp>
        <p:nvSpPr>
          <p:cNvPr id="8" name="Tijdelijke aanduiding voor tekst 7"/>
          <p:cNvSpPr>
            <a:spLocks noGrp="1"/>
          </p:cNvSpPr>
          <p:nvPr>
            <p:ph type="body" sz="quarter" idx="13"/>
          </p:nvPr>
        </p:nvSpPr>
        <p:spPr/>
        <p:txBody>
          <a:bodyPr/>
          <a:lstStyle/>
          <a:p>
            <a:endParaRPr lang="nl-NL"/>
          </a:p>
        </p:txBody>
      </p:sp>
      <p:sp>
        <p:nvSpPr>
          <p:cNvPr id="4" name="Tekstvak 3"/>
          <p:cNvSpPr txBox="1"/>
          <p:nvPr/>
        </p:nvSpPr>
        <p:spPr>
          <a:xfrm>
            <a:off x="839415" y="5990898"/>
            <a:ext cx="8280921" cy="369332"/>
          </a:xfrm>
          <a:prstGeom prst="rect">
            <a:avLst/>
          </a:prstGeom>
          <a:noFill/>
        </p:spPr>
        <p:txBody>
          <a:bodyPr wrap="square" rtlCol="0">
            <a:spAutoFit/>
          </a:bodyPr>
          <a:lstStyle/>
          <a:p>
            <a:r>
              <a:rPr lang="en-US" dirty="0"/>
              <a:t>18 </a:t>
            </a:r>
            <a:r>
              <a:rPr lang="en-US" dirty="0" err="1"/>
              <a:t>oktober</a:t>
            </a:r>
            <a:r>
              <a:rPr lang="en-US" dirty="0"/>
              <a:t> 2022</a:t>
            </a:r>
            <a:endParaRPr lang="nl-NL" dirty="0"/>
          </a:p>
        </p:txBody>
      </p:sp>
      <p:pic>
        <p:nvPicPr>
          <p:cNvPr id="10" name="Afbeelding 9" descr="Afbeelding met boom, plant&#10;&#10;Automatisch gegenereerde beschrijving">
            <a:extLst>
              <a:ext uri="{FF2B5EF4-FFF2-40B4-BE49-F238E27FC236}">
                <a16:creationId xmlns:a16="http://schemas.microsoft.com/office/drawing/2014/main" id="{D30EFA2D-C24A-488B-9B09-64E578CD35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35" r="16015"/>
          <a:stretch/>
        </p:blipFill>
        <p:spPr>
          <a:xfrm rot="5400000">
            <a:off x="1005101" y="2524171"/>
            <a:ext cx="2688065" cy="3584086"/>
          </a:xfrm>
          <a:prstGeom prst="rect">
            <a:avLst/>
          </a:prstGeom>
        </p:spPr>
      </p:pic>
      <p:pic>
        <p:nvPicPr>
          <p:cNvPr id="11" name="Afbeelding 10">
            <a:extLst>
              <a:ext uri="{FF2B5EF4-FFF2-40B4-BE49-F238E27FC236}">
                <a16:creationId xmlns:a16="http://schemas.microsoft.com/office/drawing/2014/main" id="{F3A8A580-8B01-4A26-A576-83DA269F7E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35" t="12500" r="9837" b="12500"/>
          <a:stretch/>
        </p:blipFill>
        <p:spPr>
          <a:xfrm>
            <a:off x="4299438" y="2972180"/>
            <a:ext cx="3868616" cy="2688066"/>
          </a:xfrm>
          <a:prstGeom prst="rect">
            <a:avLst/>
          </a:prstGeom>
        </p:spPr>
      </p:pic>
      <p:pic>
        <p:nvPicPr>
          <p:cNvPr id="12" name="Afbeelding 11">
            <a:extLst>
              <a:ext uri="{FF2B5EF4-FFF2-40B4-BE49-F238E27FC236}">
                <a16:creationId xmlns:a16="http://schemas.microsoft.com/office/drawing/2014/main" id="{2B38950A-D57F-4AED-B9B9-E12993D2BA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11" t="12500" r="13113" b="12500"/>
          <a:stretch/>
        </p:blipFill>
        <p:spPr>
          <a:xfrm>
            <a:off x="8326315" y="2972179"/>
            <a:ext cx="3584085" cy="2688067"/>
          </a:xfrm>
          <a:prstGeom prst="rect">
            <a:avLst/>
          </a:prstGeom>
        </p:spPr>
      </p:pic>
      <p:pic>
        <p:nvPicPr>
          <p:cNvPr id="2" name="Afbeelding 1">
            <a:extLst>
              <a:ext uri="{FF2B5EF4-FFF2-40B4-BE49-F238E27FC236}">
                <a16:creationId xmlns:a16="http://schemas.microsoft.com/office/drawing/2014/main" id="{6BF66D17-8626-442E-9FEF-08522B5C8789}"/>
              </a:ext>
            </a:extLst>
          </p:cNvPr>
          <p:cNvPicPr>
            <a:picLocks noChangeAspect="1"/>
          </p:cNvPicPr>
          <p:nvPr/>
        </p:nvPicPr>
        <p:blipFill>
          <a:blip r:embed="rId6"/>
          <a:stretch>
            <a:fillRect/>
          </a:stretch>
        </p:blipFill>
        <p:spPr>
          <a:xfrm>
            <a:off x="10484476" y="871302"/>
            <a:ext cx="1601645" cy="1001028"/>
          </a:xfrm>
          <a:prstGeom prst="rect">
            <a:avLst/>
          </a:prstGeom>
        </p:spPr>
      </p:pic>
    </p:spTree>
    <p:extLst>
      <p:ext uri="{BB962C8B-B14F-4D97-AF65-F5344CB8AC3E}">
        <p14:creationId xmlns:p14="http://schemas.microsoft.com/office/powerpoint/2010/main" val="252716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F0ADD5D-118A-4E71-BF8D-95A3C1B58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77" y="854551"/>
            <a:ext cx="4378123" cy="1550156"/>
          </a:xfrm>
          <a:prstGeom prst="rect">
            <a:avLst/>
          </a:prstGeom>
        </p:spPr>
      </p:pic>
      <p:sp>
        <p:nvSpPr>
          <p:cNvPr id="6" name="Titel 6">
            <a:extLst>
              <a:ext uri="{FF2B5EF4-FFF2-40B4-BE49-F238E27FC236}">
                <a16:creationId xmlns:a16="http://schemas.microsoft.com/office/drawing/2014/main" id="{EE9D551E-62F5-473C-A02B-EE466E51C015}"/>
              </a:ext>
            </a:extLst>
          </p:cNvPr>
          <p:cNvSpPr>
            <a:spLocks noGrp="1"/>
          </p:cNvSpPr>
          <p:nvPr>
            <p:ph type="title"/>
          </p:nvPr>
        </p:nvSpPr>
        <p:spPr>
          <a:xfrm>
            <a:off x="767408" y="-194717"/>
            <a:ext cx="11124701" cy="887413"/>
          </a:xfrm>
        </p:spPr>
        <p:txBody>
          <a:bodyPr>
            <a:normAutofit/>
          </a:bodyPr>
          <a:lstStyle/>
          <a:p>
            <a:r>
              <a:rPr lang="nl-NL" sz="3200" dirty="0"/>
              <a:t>Variantenstudie</a:t>
            </a:r>
          </a:p>
        </p:txBody>
      </p:sp>
      <p:sp>
        <p:nvSpPr>
          <p:cNvPr id="5" name="Tijdelijke aanduiding voor dianummer 4">
            <a:extLst>
              <a:ext uri="{FF2B5EF4-FFF2-40B4-BE49-F238E27FC236}">
                <a16:creationId xmlns:a16="http://schemas.microsoft.com/office/drawing/2014/main" id="{31DFDE9B-91D1-45B1-82FA-C80FCE8ED232}"/>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10</a:t>
            </a:fld>
            <a:endParaRPr lang="en-GB" sz="800" dirty="0"/>
          </a:p>
        </p:txBody>
      </p:sp>
      <p:pic>
        <p:nvPicPr>
          <p:cNvPr id="18" name="Afbeelding 17">
            <a:extLst>
              <a:ext uri="{FF2B5EF4-FFF2-40B4-BE49-F238E27FC236}">
                <a16:creationId xmlns:a16="http://schemas.microsoft.com/office/drawing/2014/main" id="{8FFFA854-1E6C-4076-BB54-1F087864E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34" y="842315"/>
            <a:ext cx="3453289" cy="1550156"/>
          </a:xfrm>
          <a:prstGeom prst="rect">
            <a:avLst/>
          </a:prstGeom>
        </p:spPr>
      </p:pic>
      <p:pic>
        <p:nvPicPr>
          <p:cNvPr id="21" name="Afbeelding 20">
            <a:extLst>
              <a:ext uri="{FF2B5EF4-FFF2-40B4-BE49-F238E27FC236}">
                <a16:creationId xmlns:a16="http://schemas.microsoft.com/office/drawing/2014/main" id="{E37D1959-4701-4C30-AAB0-459E4C15E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9357" y="854551"/>
            <a:ext cx="2875750" cy="1537920"/>
          </a:xfrm>
          <a:prstGeom prst="rect">
            <a:avLst/>
          </a:prstGeom>
        </p:spPr>
      </p:pic>
      <p:sp>
        <p:nvSpPr>
          <p:cNvPr id="33" name="Tekstvak 32">
            <a:extLst>
              <a:ext uri="{FF2B5EF4-FFF2-40B4-BE49-F238E27FC236}">
                <a16:creationId xmlns:a16="http://schemas.microsoft.com/office/drawing/2014/main" id="{E9D133DF-5753-473F-A346-692B195174D2}"/>
              </a:ext>
            </a:extLst>
          </p:cNvPr>
          <p:cNvSpPr txBox="1"/>
          <p:nvPr/>
        </p:nvSpPr>
        <p:spPr>
          <a:xfrm>
            <a:off x="95492" y="2439239"/>
            <a:ext cx="6094070" cy="307777"/>
          </a:xfrm>
          <a:prstGeom prst="rect">
            <a:avLst/>
          </a:prstGeom>
          <a:noFill/>
        </p:spPr>
        <p:txBody>
          <a:bodyPr wrap="square">
            <a:spAutoFit/>
          </a:bodyPr>
          <a:lstStyle/>
          <a:p>
            <a:r>
              <a:rPr lang="nl-NL"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Variant 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Afbeelding 33">
            <a:extLst>
              <a:ext uri="{FF2B5EF4-FFF2-40B4-BE49-F238E27FC236}">
                <a16:creationId xmlns:a16="http://schemas.microsoft.com/office/drawing/2014/main" id="{E67A949F-835C-44D3-8A00-DC01FD5E4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877" y="2935413"/>
            <a:ext cx="4378123" cy="1550677"/>
          </a:xfrm>
          <a:prstGeom prst="rect">
            <a:avLst/>
          </a:prstGeom>
        </p:spPr>
      </p:pic>
      <p:pic>
        <p:nvPicPr>
          <p:cNvPr id="35" name="Afbeelding 34">
            <a:extLst>
              <a:ext uri="{FF2B5EF4-FFF2-40B4-BE49-F238E27FC236}">
                <a16:creationId xmlns:a16="http://schemas.microsoft.com/office/drawing/2014/main" id="{D323F54B-3C32-48B6-B3B8-5A7A5B81AE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034" y="2935414"/>
            <a:ext cx="3453289" cy="1548686"/>
          </a:xfrm>
          <a:prstGeom prst="rect">
            <a:avLst/>
          </a:prstGeom>
        </p:spPr>
      </p:pic>
      <p:pic>
        <p:nvPicPr>
          <p:cNvPr id="36" name="Afbeelding 35">
            <a:extLst>
              <a:ext uri="{FF2B5EF4-FFF2-40B4-BE49-F238E27FC236}">
                <a16:creationId xmlns:a16="http://schemas.microsoft.com/office/drawing/2014/main" id="{16C337EA-33D0-4C77-AA3A-F71D8AE74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9357" y="2927610"/>
            <a:ext cx="2875750" cy="1537920"/>
          </a:xfrm>
          <a:prstGeom prst="rect">
            <a:avLst/>
          </a:prstGeom>
        </p:spPr>
      </p:pic>
      <p:pic>
        <p:nvPicPr>
          <p:cNvPr id="37" name="Afbeelding 36">
            <a:extLst>
              <a:ext uri="{FF2B5EF4-FFF2-40B4-BE49-F238E27FC236}">
                <a16:creationId xmlns:a16="http://schemas.microsoft.com/office/drawing/2014/main" id="{4AD815F7-1546-4403-B044-DFD1D76044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405" y="4866476"/>
            <a:ext cx="4379596" cy="1550677"/>
          </a:xfrm>
          <a:prstGeom prst="rect">
            <a:avLst/>
          </a:prstGeom>
        </p:spPr>
      </p:pic>
      <p:sp>
        <p:nvSpPr>
          <p:cNvPr id="41" name="Tekstvak 40">
            <a:extLst>
              <a:ext uri="{FF2B5EF4-FFF2-40B4-BE49-F238E27FC236}">
                <a16:creationId xmlns:a16="http://schemas.microsoft.com/office/drawing/2014/main" id="{D7F5AA37-E2D7-4F67-8047-880970B9AEA6}"/>
              </a:ext>
            </a:extLst>
          </p:cNvPr>
          <p:cNvSpPr txBox="1"/>
          <p:nvPr/>
        </p:nvSpPr>
        <p:spPr>
          <a:xfrm>
            <a:off x="95492" y="4562863"/>
            <a:ext cx="6094070" cy="307777"/>
          </a:xfrm>
          <a:prstGeom prst="rect">
            <a:avLst/>
          </a:prstGeom>
          <a:noFill/>
        </p:spPr>
        <p:txBody>
          <a:bodyPr wrap="square">
            <a:spAutoFit/>
          </a:bodyPr>
          <a:lstStyle/>
          <a:p>
            <a:r>
              <a:rPr lang="nl-NL"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Variant 2</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kstvak 42">
            <a:extLst>
              <a:ext uri="{FF2B5EF4-FFF2-40B4-BE49-F238E27FC236}">
                <a16:creationId xmlns:a16="http://schemas.microsoft.com/office/drawing/2014/main" id="{71BCB2E5-91AF-4F21-9393-218965CE4421}"/>
              </a:ext>
            </a:extLst>
          </p:cNvPr>
          <p:cNvSpPr txBox="1"/>
          <p:nvPr/>
        </p:nvSpPr>
        <p:spPr>
          <a:xfrm>
            <a:off x="95492" y="6489525"/>
            <a:ext cx="6094070" cy="307777"/>
          </a:xfrm>
          <a:prstGeom prst="rect">
            <a:avLst/>
          </a:prstGeom>
          <a:noFill/>
        </p:spPr>
        <p:txBody>
          <a:bodyPr wrap="square">
            <a:spAutoFit/>
          </a:bodyPr>
          <a:lstStyle/>
          <a:p>
            <a:r>
              <a:rPr lang="nl-NL"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Variant 3</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Afbeelding 44">
            <a:extLst>
              <a:ext uri="{FF2B5EF4-FFF2-40B4-BE49-F238E27FC236}">
                <a16:creationId xmlns:a16="http://schemas.microsoft.com/office/drawing/2014/main" id="{25A21C23-233D-4C57-95E5-80B6F70B89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4034" y="4832585"/>
            <a:ext cx="3549657" cy="1593415"/>
          </a:xfrm>
          <a:prstGeom prst="rect">
            <a:avLst/>
          </a:prstGeom>
        </p:spPr>
      </p:pic>
      <p:pic>
        <p:nvPicPr>
          <p:cNvPr id="46" name="Afbeelding 45">
            <a:extLst>
              <a:ext uri="{FF2B5EF4-FFF2-40B4-BE49-F238E27FC236}">
                <a16:creationId xmlns:a16="http://schemas.microsoft.com/office/drawing/2014/main" id="{E4A5368A-E772-4754-8E56-41D94591CB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5723" y="4992755"/>
            <a:ext cx="2779383" cy="1433246"/>
          </a:xfrm>
          <a:prstGeom prst="rect">
            <a:avLst/>
          </a:prstGeom>
        </p:spPr>
      </p:pic>
    </p:spTree>
    <p:extLst>
      <p:ext uri="{BB962C8B-B14F-4D97-AF65-F5344CB8AC3E}">
        <p14:creationId xmlns:p14="http://schemas.microsoft.com/office/powerpoint/2010/main" val="3003345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C58F151F-A928-496A-A1ED-03213DB3560F}"/>
              </a:ext>
            </a:extLst>
          </p:cNvPr>
          <p:cNvGrpSpPr/>
          <p:nvPr/>
        </p:nvGrpSpPr>
        <p:grpSpPr>
          <a:xfrm>
            <a:off x="4251625" y="4649178"/>
            <a:ext cx="6102998" cy="406400"/>
            <a:chOff x="4251625" y="4649178"/>
            <a:chExt cx="6102998" cy="406400"/>
          </a:xfrm>
        </p:grpSpPr>
        <p:sp>
          <p:nvSpPr>
            <p:cNvPr id="16" name="Rechthoek 15">
              <a:extLst>
                <a:ext uri="{FF2B5EF4-FFF2-40B4-BE49-F238E27FC236}">
                  <a16:creationId xmlns:a16="http://schemas.microsoft.com/office/drawing/2014/main" id="{E2B40253-4A45-4F47-80AC-FB18A921D4F2}"/>
                </a:ext>
              </a:extLst>
            </p:cNvPr>
            <p:cNvSpPr/>
            <p:nvPr/>
          </p:nvSpPr>
          <p:spPr>
            <a:xfrm>
              <a:off x="4251625" y="4649179"/>
              <a:ext cx="1513952" cy="40639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2CFBCAB6-5BD7-4241-BEB4-D19BA59567D2}"/>
                </a:ext>
              </a:extLst>
            </p:cNvPr>
            <p:cNvSpPr/>
            <p:nvPr/>
          </p:nvSpPr>
          <p:spPr>
            <a:xfrm>
              <a:off x="5782622" y="4649178"/>
              <a:ext cx="1513952" cy="406400"/>
            </a:xfrm>
            <a:prstGeom prst="rect">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F504AA43-5AE9-4908-B864-DC6EDAC616FB}"/>
                </a:ext>
              </a:extLst>
            </p:cNvPr>
            <p:cNvSpPr/>
            <p:nvPr/>
          </p:nvSpPr>
          <p:spPr>
            <a:xfrm>
              <a:off x="7314980" y="4649178"/>
              <a:ext cx="1513951" cy="406400"/>
            </a:xfrm>
            <a:prstGeom prst="rect">
              <a:avLst/>
            </a:prstGeom>
            <a:solidFill>
              <a:srgbClr val="65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E63AD113-B20A-42A8-8121-F3D023AE5C9E}"/>
                </a:ext>
              </a:extLst>
            </p:cNvPr>
            <p:cNvSpPr/>
            <p:nvPr/>
          </p:nvSpPr>
          <p:spPr>
            <a:xfrm>
              <a:off x="8847337" y="4649178"/>
              <a:ext cx="1507286" cy="406400"/>
            </a:xfrm>
            <a:prstGeom prst="rect">
              <a:avLst/>
            </a:prstGeom>
            <a:solidFill>
              <a:srgbClr val="B8D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 name="Groep 6">
            <a:extLst>
              <a:ext uri="{FF2B5EF4-FFF2-40B4-BE49-F238E27FC236}">
                <a16:creationId xmlns:a16="http://schemas.microsoft.com/office/drawing/2014/main" id="{79DB86A2-2607-4FC6-84B2-10D27CC19EB1}"/>
              </a:ext>
            </a:extLst>
          </p:cNvPr>
          <p:cNvGrpSpPr/>
          <p:nvPr/>
        </p:nvGrpSpPr>
        <p:grpSpPr>
          <a:xfrm>
            <a:off x="4258621" y="3022600"/>
            <a:ext cx="6104359" cy="406400"/>
            <a:chOff x="4258621" y="3022600"/>
            <a:chExt cx="6104359" cy="406400"/>
          </a:xfrm>
        </p:grpSpPr>
        <p:sp>
          <p:nvSpPr>
            <p:cNvPr id="4" name="Rechthoek 3">
              <a:extLst>
                <a:ext uri="{FF2B5EF4-FFF2-40B4-BE49-F238E27FC236}">
                  <a16:creationId xmlns:a16="http://schemas.microsoft.com/office/drawing/2014/main" id="{8D587442-55C3-48A4-9F6F-B05BEBC834F0}"/>
                </a:ext>
              </a:extLst>
            </p:cNvPr>
            <p:cNvSpPr/>
            <p:nvPr/>
          </p:nvSpPr>
          <p:spPr>
            <a:xfrm>
              <a:off x="5782622" y="3022600"/>
              <a:ext cx="1513951" cy="406400"/>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hthoek 11">
              <a:extLst>
                <a:ext uri="{FF2B5EF4-FFF2-40B4-BE49-F238E27FC236}">
                  <a16:creationId xmlns:a16="http://schemas.microsoft.com/office/drawing/2014/main" id="{EE4A3427-527F-46D8-9AA5-733CEFA9F834}"/>
                </a:ext>
              </a:extLst>
            </p:cNvPr>
            <p:cNvSpPr/>
            <p:nvPr/>
          </p:nvSpPr>
          <p:spPr>
            <a:xfrm>
              <a:off x="4258621" y="3022600"/>
              <a:ext cx="1506955" cy="406400"/>
            </a:xfrm>
            <a:prstGeom prst="rect">
              <a:avLst/>
            </a:prstGeom>
            <a:solidFill>
              <a:srgbClr val="FF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a:extLst>
                <a:ext uri="{FF2B5EF4-FFF2-40B4-BE49-F238E27FC236}">
                  <a16:creationId xmlns:a16="http://schemas.microsoft.com/office/drawing/2014/main" id="{EDA0CE9F-0439-42B2-BE3F-2956BE6D22A0}"/>
                </a:ext>
              </a:extLst>
            </p:cNvPr>
            <p:cNvSpPr/>
            <p:nvPr/>
          </p:nvSpPr>
          <p:spPr>
            <a:xfrm>
              <a:off x="7306623" y="3022600"/>
              <a:ext cx="1524000" cy="406400"/>
            </a:xfrm>
            <a:prstGeom prst="rect">
              <a:avLst/>
            </a:prstGeom>
            <a:solidFill>
              <a:srgbClr val="65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F0539E99-D9FD-420C-8069-58AE38E5573B}"/>
                </a:ext>
              </a:extLst>
            </p:cNvPr>
            <p:cNvSpPr/>
            <p:nvPr/>
          </p:nvSpPr>
          <p:spPr>
            <a:xfrm>
              <a:off x="8838980" y="3022600"/>
              <a:ext cx="1524000" cy="406400"/>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6" name="Groep 5">
            <a:extLst>
              <a:ext uri="{FF2B5EF4-FFF2-40B4-BE49-F238E27FC236}">
                <a16:creationId xmlns:a16="http://schemas.microsoft.com/office/drawing/2014/main" id="{B956063B-CD06-4C81-B657-AC4FDE643ED0}"/>
              </a:ext>
            </a:extLst>
          </p:cNvPr>
          <p:cNvGrpSpPr/>
          <p:nvPr/>
        </p:nvGrpSpPr>
        <p:grpSpPr>
          <a:xfrm>
            <a:off x="4251625" y="2616195"/>
            <a:ext cx="6108022" cy="412753"/>
            <a:chOff x="4251625" y="2616195"/>
            <a:chExt cx="6108022" cy="412753"/>
          </a:xfrm>
        </p:grpSpPr>
        <p:sp>
          <p:nvSpPr>
            <p:cNvPr id="20" name="Rechthoek 19">
              <a:extLst>
                <a:ext uri="{FF2B5EF4-FFF2-40B4-BE49-F238E27FC236}">
                  <a16:creationId xmlns:a16="http://schemas.microsoft.com/office/drawing/2014/main" id="{2542C0E9-63F5-4A67-99B9-B0E96AB9236A}"/>
                </a:ext>
              </a:extLst>
            </p:cNvPr>
            <p:cNvSpPr/>
            <p:nvPr/>
          </p:nvSpPr>
          <p:spPr>
            <a:xfrm>
              <a:off x="4251625" y="2622548"/>
              <a:ext cx="1513952" cy="400052"/>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DBA72B59-BBA8-4744-B3FA-15FA3AF8B988}"/>
                </a:ext>
              </a:extLst>
            </p:cNvPr>
            <p:cNvSpPr/>
            <p:nvPr/>
          </p:nvSpPr>
          <p:spPr>
            <a:xfrm>
              <a:off x="5782621" y="2616197"/>
              <a:ext cx="1513952" cy="406398"/>
            </a:xfrm>
            <a:prstGeom prst="rect">
              <a:avLst/>
            </a:prstGeom>
            <a:solidFill>
              <a:srgbClr val="B8D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a:extLst>
                <a:ext uri="{FF2B5EF4-FFF2-40B4-BE49-F238E27FC236}">
                  <a16:creationId xmlns:a16="http://schemas.microsoft.com/office/drawing/2014/main" id="{825559E0-CBBE-43BE-BC72-7A013545910C}"/>
                </a:ext>
              </a:extLst>
            </p:cNvPr>
            <p:cNvSpPr/>
            <p:nvPr/>
          </p:nvSpPr>
          <p:spPr>
            <a:xfrm>
              <a:off x="7314979" y="2616195"/>
              <a:ext cx="1513952" cy="406400"/>
            </a:xfrm>
            <a:prstGeom prst="rect">
              <a:avLst/>
            </a:prstGeom>
            <a:solidFill>
              <a:srgbClr val="65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178DA50F-F725-4245-AE4C-424640C9E1B7}"/>
                </a:ext>
              </a:extLst>
            </p:cNvPr>
            <p:cNvSpPr/>
            <p:nvPr/>
          </p:nvSpPr>
          <p:spPr>
            <a:xfrm>
              <a:off x="8835647" y="2622548"/>
              <a:ext cx="1524000" cy="406400"/>
            </a:xfrm>
            <a:prstGeom prst="rect">
              <a:avLst/>
            </a:prstGeom>
            <a:solidFill>
              <a:srgbClr val="B8D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5" name="Groep 4">
            <a:extLst>
              <a:ext uri="{FF2B5EF4-FFF2-40B4-BE49-F238E27FC236}">
                <a16:creationId xmlns:a16="http://schemas.microsoft.com/office/drawing/2014/main" id="{C64EB73B-DA9E-4D1B-8450-BC6AD76E9403}"/>
              </a:ext>
            </a:extLst>
          </p:cNvPr>
          <p:cNvGrpSpPr/>
          <p:nvPr/>
        </p:nvGrpSpPr>
        <p:grpSpPr>
          <a:xfrm>
            <a:off x="4251625" y="2209796"/>
            <a:ext cx="6102998" cy="406404"/>
            <a:chOff x="4251625" y="2209796"/>
            <a:chExt cx="6102998" cy="406404"/>
          </a:xfrm>
        </p:grpSpPr>
        <p:sp>
          <p:nvSpPr>
            <p:cNvPr id="8" name="Rechthoek 7">
              <a:extLst>
                <a:ext uri="{FF2B5EF4-FFF2-40B4-BE49-F238E27FC236}">
                  <a16:creationId xmlns:a16="http://schemas.microsoft.com/office/drawing/2014/main" id="{B64F7D9F-5095-4F75-8AC1-DE1177219A94}"/>
                </a:ext>
              </a:extLst>
            </p:cNvPr>
            <p:cNvSpPr/>
            <p:nvPr/>
          </p:nvSpPr>
          <p:spPr>
            <a:xfrm>
              <a:off x="5782622" y="2209799"/>
              <a:ext cx="1513952" cy="406398"/>
            </a:xfrm>
            <a:prstGeom prst="rect">
              <a:avLst/>
            </a:prstGeom>
            <a:solidFill>
              <a:srgbClr val="B8D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3AEC90A1-8635-44E9-86E0-2862676F199F}"/>
                </a:ext>
              </a:extLst>
            </p:cNvPr>
            <p:cNvSpPr/>
            <p:nvPr/>
          </p:nvSpPr>
          <p:spPr>
            <a:xfrm>
              <a:off x="7314979" y="2209800"/>
              <a:ext cx="1513952" cy="406400"/>
            </a:xfrm>
            <a:prstGeom prst="rect">
              <a:avLst/>
            </a:prstGeom>
            <a:solidFill>
              <a:srgbClr val="65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590ADCCC-763D-4181-A1D9-4DC22EEB097F}"/>
                </a:ext>
              </a:extLst>
            </p:cNvPr>
            <p:cNvSpPr/>
            <p:nvPr/>
          </p:nvSpPr>
          <p:spPr>
            <a:xfrm>
              <a:off x="8830623" y="2209799"/>
              <a:ext cx="1524000" cy="406400"/>
            </a:xfrm>
            <a:prstGeom prst="rect">
              <a:avLst/>
            </a:prstGeom>
            <a:solidFill>
              <a:srgbClr val="B8D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E1B48B49-D459-496A-90CC-9F30B505CDBC}"/>
                </a:ext>
              </a:extLst>
            </p:cNvPr>
            <p:cNvSpPr/>
            <p:nvPr/>
          </p:nvSpPr>
          <p:spPr>
            <a:xfrm>
              <a:off x="4251625" y="2209796"/>
              <a:ext cx="1513952" cy="406399"/>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aphicFrame>
        <p:nvGraphicFramePr>
          <p:cNvPr id="2" name="Tabel 1">
            <a:extLst>
              <a:ext uri="{FF2B5EF4-FFF2-40B4-BE49-F238E27FC236}">
                <a16:creationId xmlns:a16="http://schemas.microsoft.com/office/drawing/2014/main" id="{D1C35E6A-CEC4-4F1E-BEB2-6CB4A7CCA17A}"/>
              </a:ext>
            </a:extLst>
          </p:cNvPr>
          <p:cNvGraphicFramePr>
            <a:graphicFrameLocks noGrp="1"/>
          </p:cNvGraphicFramePr>
          <p:nvPr>
            <p:extLst>
              <p:ext uri="{D42A27DB-BD31-4B8C-83A1-F6EECF244321}">
                <p14:modId xmlns:p14="http://schemas.microsoft.com/office/powerpoint/2010/main" val="2464678863"/>
              </p:ext>
            </p:extLst>
          </p:nvPr>
        </p:nvGraphicFramePr>
        <p:xfrm>
          <a:off x="767406" y="1060773"/>
          <a:ext cx="9595574" cy="5621385"/>
        </p:xfrm>
        <a:graphic>
          <a:graphicData uri="http://schemas.openxmlformats.org/drawingml/2006/table">
            <a:tbl>
              <a:tblPr>
                <a:tableStyleId>{5C22544A-7EE6-4342-B048-85BDC9FD1C3A}</a:tableStyleId>
              </a:tblPr>
              <a:tblGrid>
                <a:gridCol w="3479098">
                  <a:extLst>
                    <a:ext uri="{9D8B030D-6E8A-4147-A177-3AD203B41FA5}">
                      <a16:colId xmlns:a16="http://schemas.microsoft.com/office/drawing/2014/main" val="430138570"/>
                    </a:ext>
                  </a:extLst>
                </a:gridCol>
                <a:gridCol w="1529119">
                  <a:extLst>
                    <a:ext uri="{9D8B030D-6E8A-4147-A177-3AD203B41FA5}">
                      <a16:colId xmlns:a16="http://schemas.microsoft.com/office/drawing/2014/main" val="3289492850"/>
                    </a:ext>
                  </a:extLst>
                </a:gridCol>
                <a:gridCol w="1529119">
                  <a:extLst>
                    <a:ext uri="{9D8B030D-6E8A-4147-A177-3AD203B41FA5}">
                      <a16:colId xmlns:a16="http://schemas.microsoft.com/office/drawing/2014/main" val="1543699215"/>
                    </a:ext>
                  </a:extLst>
                </a:gridCol>
                <a:gridCol w="1529119">
                  <a:extLst>
                    <a:ext uri="{9D8B030D-6E8A-4147-A177-3AD203B41FA5}">
                      <a16:colId xmlns:a16="http://schemas.microsoft.com/office/drawing/2014/main" val="1649407542"/>
                    </a:ext>
                  </a:extLst>
                </a:gridCol>
                <a:gridCol w="1529119">
                  <a:extLst>
                    <a:ext uri="{9D8B030D-6E8A-4147-A177-3AD203B41FA5}">
                      <a16:colId xmlns:a16="http://schemas.microsoft.com/office/drawing/2014/main" val="178411912"/>
                    </a:ext>
                  </a:extLst>
                </a:gridCol>
              </a:tblGrid>
              <a:tr h="333854">
                <a:tc>
                  <a:txBody>
                    <a:bodyPr/>
                    <a:lstStyle/>
                    <a:p>
                      <a:pPr algn="l" rtl="0" fontAlgn="b"/>
                      <a:r>
                        <a:rPr lang="nl-NL" sz="1200" b="0" u="none" strike="noStrike" dirty="0">
                          <a:effectLst/>
                          <a:latin typeface="Sweco Sans" panose="020B0604020202020204" charset="0"/>
                        </a:rPr>
                        <a:t> </a:t>
                      </a:r>
                      <a:endParaRPr lang="nl-NL" sz="1200" b="0" i="0" u="none" strike="noStrike" dirty="0">
                        <a:solidFill>
                          <a:srgbClr val="3F3F42"/>
                        </a:solidFill>
                        <a:effectLst/>
                        <a:latin typeface="Sweco Sans" panose="020B0604020202020204" charset="0"/>
                      </a:endParaRPr>
                    </a:p>
                  </a:txBody>
                  <a:tcPr marL="4286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200" b="0" u="none" strike="noStrike" dirty="0">
                          <a:effectLst/>
                          <a:latin typeface="Sweco Sans" panose="020B0604020202020204" charset="0"/>
                        </a:rPr>
                        <a:t>Huidige situatie</a:t>
                      </a:r>
                      <a:endParaRPr lang="nl-NL" sz="1200" b="0" i="0" u="none" strike="noStrike" dirty="0">
                        <a:solidFill>
                          <a:srgbClr val="3F3F42"/>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200" b="0" u="none" strike="noStrike" dirty="0">
                          <a:effectLst/>
                          <a:latin typeface="Sweco Sans" panose="020B0604020202020204" charset="0"/>
                        </a:rPr>
                        <a:t>Variant 1:  </a:t>
                      </a:r>
                    </a:p>
                    <a:p>
                      <a:pPr algn="ctr" rtl="0" fontAlgn="ctr"/>
                      <a:r>
                        <a:rPr lang="nl-NL" sz="1200" b="0" u="none" strike="noStrike" dirty="0">
                          <a:effectLst/>
                          <a:latin typeface="Sweco Sans" panose="020B0604020202020204" charset="0"/>
                        </a:rPr>
                        <a:t>Behoud alle bomen </a:t>
                      </a:r>
                      <a:endParaRPr lang="nl-NL" sz="1200" b="0" i="0" u="none" strike="noStrike" dirty="0">
                        <a:solidFill>
                          <a:srgbClr val="3F3F42"/>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200" b="1" u="none" strike="noStrike" kern="1200" dirty="0">
                          <a:solidFill>
                            <a:schemeClr val="dk1"/>
                          </a:solidFill>
                          <a:effectLst/>
                          <a:latin typeface="Sweco Sans" panose="020B0604020202020204" charset="0"/>
                          <a:ea typeface="+mn-ea"/>
                          <a:cs typeface="+mn-cs"/>
                        </a:rPr>
                        <a:t>Variant 2</a:t>
                      </a:r>
                    </a:p>
                    <a:p>
                      <a:pPr algn="ctr" rtl="0" fontAlgn="ctr"/>
                      <a:r>
                        <a:rPr lang="nl-NL" sz="1200" b="1" u="none" strike="noStrike" kern="1200" dirty="0">
                          <a:solidFill>
                            <a:schemeClr val="dk1"/>
                          </a:solidFill>
                          <a:effectLst/>
                          <a:latin typeface="Sweco Sans" panose="020B0604020202020204" charset="0"/>
                          <a:ea typeface="+mn-ea"/>
                          <a:cs typeface="+mn-cs"/>
                        </a:rPr>
                        <a:t>Behoud bomen west zijde en nieuwe bomen oostzijde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200" b="0" u="none" strike="noStrike" kern="1200" dirty="0">
                          <a:solidFill>
                            <a:schemeClr val="dk1"/>
                          </a:solidFill>
                          <a:effectLst/>
                          <a:latin typeface="Sweco Sans" panose="020B0604020202020204" charset="0"/>
                          <a:ea typeface="+mn-ea"/>
                          <a:cs typeface="+mn-cs"/>
                        </a:rPr>
                        <a:t>Variant 3</a:t>
                      </a:r>
                    </a:p>
                    <a:p>
                      <a:pPr algn="ctr" rtl="0" fontAlgn="ctr"/>
                      <a:r>
                        <a:rPr lang="nl-NL" sz="1200" b="0" u="none" strike="noStrike" kern="1200" dirty="0">
                          <a:solidFill>
                            <a:schemeClr val="dk1"/>
                          </a:solidFill>
                          <a:effectLst/>
                          <a:latin typeface="Sweco Sans" panose="020B0604020202020204" charset="0"/>
                          <a:ea typeface="+mn-ea"/>
                          <a:cs typeface="+mn-cs"/>
                        </a:rPr>
                        <a:t>behoud bomen oost zijde en nieuwe bomen westzijde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751061"/>
                  </a:ext>
                </a:extLst>
              </a:tr>
              <a:tr h="406695">
                <a:tc>
                  <a:txBody>
                    <a:bodyPr/>
                    <a:lstStyle/>
                    <a:p>
                      <a:pPr algn="l" rtl="0" fontAlgn="ctr"/>
                      <a:r>
                        <a:rPr lang="nl-NL" sz="1200" b="0" u="none" strike="noStrike" dirty="0">
                          <a:effectLst/>
                          <a:latin typeface="Sweco Sans" panose="020B0604020202020204" charset="0"/>
                        </a:rPr>
                        <a:t>Verkeerafwikkeling autoverkeer</a:t>
                      </a:r>
                      <a:endParaRPr lang="nl-NL" sz="1200" b="0"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o</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5923776"/>
                  </a:ext>
                </a:extLst>
              </a:tr>
              <a:tr h="406695">
                <a:tc>
                  <a:txBody>
                    <a:bodyPr/>
                    <a:lstStyle/>
                    <a:p>
                      <a:pPr algn="l" rtl="0" fontAlgn="ctr"/>
                      <a:r>
                        <a:rPr lang="nl-NL" sz="1200" b="1" u="none" strike="noStrike" dirty="0">
                          <a:effectLst/>
                          <a:latin typeface="Sweco Sans" panose="020B0604020202020204" charset="0"/>
                        </a:rPr>
                        <a:t>Afwikkeling fietsverkeer</a:t>
                      </a:r>
                      <a:endParaRPr lang="nl-NL" sz="1200" b="1"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a:effectLst/>
                          <a:latin typeface="Sweco Sans" panose="020B0604020202020204" charset="0"/>
                        </a:rPr>
                        <a:t>+</a:t>
                      </a:r>
                      <a:endParaRPr lang="nl-NL" sz="1400" b="0" i="0" u="none" strike="noStrike">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748582"/>
                  </a:ext>
                </a:extLst>
              </a:tr>
              <a:tr h="406695">
                <a:tc>
                  <a:txBody>
                    <a:bodyPr/>
                    <a:lstStyle/>
                    <a:p>
                      <a:pPr algn="l" rtl="0" fontAlgn="ctr"/>
                      <a:r>
                        <a:rPr lang="nl-NL" sz="1200" b="1" u="none" strike="noStrike" dirty="0">
                          <a:effectLst/>
                          <a:latin typeface="Sweco Sans" panose="020B0604020202020204" charset="0"/>
                        </a:rPr>
                        <a:t>Oversteekbaarheid Fietsers/voetgangers</a:t>
                      </a:r>
                      <a:endParaRPr lang="nl-NL" sz="1200" b="1"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kern="1200" dirty="0">
                          <a:solidFill>
                            <a:schemeClr val="dk1"/>
                          </a:solidFill>
                          <a:effectLst/>
                          <a:latin typeface="Sweco Sans" panose="020B0604020202020204" charset="0"/>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1344667"/>
                  </a:ext>
                </a:extLst>
              </a:tr>
              <a:tr h="406695">
                <a:tc>
                  <a:txBody>
                    <a:bodyPr/>
                    <a:lstStyle/>
                    <a:p>
                      <a:pPr algn="l" rtl="0" fontAlgn="ctr"/>
                      <a:r>
                        <a:rPr lang="nl-NL" sz="1200" b="1" u="none" strike="noStrike" dirty="0">
                          <a:effectLst/>
                          <a:latin typeface="Sweco Sans" panose="020B0604020202020204" charset="0"/>
                        </a:rPr>
                        <a:t>Veiligheid fietsverkeer</a:t>
                      </a:r>
                      <a:endParaRPr lang="nl-NL" sz="1200" b="1"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o</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4068432"/>
                  </a:ext>
                </a:extLst>
              </a:tr>
              <a:tr h="406695">
                <a:tc>
                  <a:txBody>
                    <a:bodyPr/>
                    <a:lstStyle/>
                    <a:p>
                      <a:pPr algn="l" rtl="0" fontAlgn="ctr"/>
                      <a:r>
                        <a:rPr lang="nl-NL" sz="1200" b="0" u="none" strike="noStrike" dirty="0">
                          <a:effectLst/>
                          <a:latin typeface="Sweco Sans" panose="020B0604020202020204" charset="0"/>
                        </a:rPr>
                        <a:t>Veiligheid autoverkeer</a:t>
                      </a:r>
                      <a:endParaRPr lang="nl-NL" sz="1200" b="0"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698239"/>
                  </a:ext>
                </a:extLst>
              </a:tr>
              <a:tr h="406695">
                <a:tc>
                  <a:txBody>
                    <a:bodyPr/>
                    <a:lstStyle/>
                    <a:p>
                      <a:pPr algn="l" rtl="0" fontAlgn="ctr"/>
                      <a:r>
                        <a:rPr lang="nl-NL" sz="1200" b="0" u="none" strike="noStrike" kern="1200" dirty="0">
                          <a:solidFill>
                            <a:schemeClr val="dk1"/>
                          </a:solidFill>
                          <a:effectLst/>
                          <a:latin typeface="Sweco Sans" panose="020B0604020202020204" charset="0"/>
                          <a:ea typeface="+mn-ea"/>
                          <a:cs typeface="+mn-cs"/>
                        </a:rPr>
                        <a:t>Aantal parkeerplaatsen</a:t>
                      </a: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811533"/>
                  </a:ext>
                </a:extLst>
              </a:tr>
              <a:tr h="406695">
                <a:tc>
                  <a:txBody>
                    <a:bodyPr/>
                    <a:lstStyle/>
                    <a:p>
                      <a:pPr algn="l" rtl="0" fontAlgn="ctr"/>
                      <a:r>
                        <a:rPr lang="nl-NL" sz="1200" b="0" u="none" strike="noStrike" kern="1200" dirty="0">
                          <a:solidFill>
                            <a:schemeClr val="dk1"/>
                          </a:solidFill>
                          <a:effectLst/>
                          <a:latin typeface="Sweco Sans" panose="020B0604020202020204" charset="0"/>
                          <a:ea typeface="+mn-ea"/>
                          <a:cs typeface="+mn-cs"/>
                        </a:rPr>
                        <a:t>Behoud huidige groenstructuur (structuurbomen)</a:t>
                      </a: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o</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2338135"/>
                  </a:ext>
                </a:extLst>
              </a:tr>
              <a:tr h="406695">
                <a:tc>
                  <a:txBody>
                    <a:bodyPr/>
                    <a:lstStyle/>
                    <a:p>
                      <a:pPr algn="l" rtl="0" fontAlgn="ctr"/>
                      <a:r>
                        <a:rPr lang="nl-NL" sz="1200" b="1" u="none" strike="noStrike" kern="1200" dirty="0">
                          <a:solidFill>
                            <a:schemeClr val="dk1"/>
                          </a:solidFill>
                          <a:effectLst/>
                          <a:latin typeface="Sweco Sans" panose="020B0604020202020204" charset="0"/>
                          <a:ea typeface="+mn-ea"/>
                          <a:cs typeface="+mn-cs"/>
                        </a:rPr>
                        <a:t>Toekomstbestendigheid groenstructuur</a:t>
                      </a: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021145"/>
                  </a:ext>
                </a:extLst>
              </a:tr>
              <a:tr h="406695">
                <a:tc>
                  <a:txBody>
                    <a:bodyPr/>
                    <a:lstStyle/>
                    <a:p>
                      <a:pPr algn="l" rtl="0" fontAlgn="ctr"/>
                      <a:r>
                        <a:rPr lang="nl-NL" sz="1200" b="0" u="none" strike="noStrike" dirty="0">
                          <a:effectLst/>
                          <a:latin typeface="Sweco Sans" panose="020B0604020202020204" charset="0"/>
                        </a:rPr>
                        <a:t>Biodiversiteit</a:t>
                      </a:r>
                      <a:endParaRPr lang="nl-NL" sz="1200" b="0"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122198"/>
                  </a:ext>
                </a:extLst>
              </a:tr>
              <a:tr h="406695">
                <a:tc>
                  <a:txBody>
                    <a:bodyPr/>
                    <a:lstStyle/>
                    <a:p>
                      <a:pPr algn="l" rtl="0" fontAlgn="ctr"/>
                      <a:r>
                        <a:rPr lang="nl-NL" sz="1200" b="0" u="none" strike="noStrike" dirty="0">
                          <a:effectLst/>
                          <a:latin typeface="Sweco Sans" panose="020B0604020202020204" charset="0"/>
                        </a:rPr>
                        <a:t>Klimaatadaptatie</a:t>
                      </a:r>
                      <a:endParaRPr lang="nl-NL" sz="1200" b="0" i="0" u="none" strike="noStrike" dirty="0">
                        <a:solidFill>
                          <a:srgbClr val="3F3F42"/>
                        </a:solidFill>
                        <a:effectLst/>
                        <a:latin typeface="Sweco Sans" panose="020B0604020202020204" charset="0"/>
                      </a:endParaRP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dirty="0">
                          <a:effectLst/>
                          <a:latin typeface="Sweco Sans" panose="020B0604020202020204" charset="0"/>
                        </a:rPr>
                        <a:t>++</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492448"/>
                  </a:ext>
                </a:extLst>
              </a:tr>
              <a:tr h="406695">
                <a:tc>
                  <a:txBody>
                    <a:bodyPr/>
                    <a:lstStyle/>
                    <a:p>
                      <a:pPr algn="l" rtl="0" fontAlgn="ctr"/>
                      <a:r>
                        <a:rPr lang="nl-NL" sz="1200" b="0" i="0" u="none" strike="noStrike" dirty="0">
                          <a:solidFill>
                            <a:srgbClr val="3F3F42"/>
                          </a:solidFill>
                          <a:effectLst/>
                          <a:latin typeface="Sweco Sans" panose="020B0604020202020204" charset="0"/>
                        </a:rPr>
                        <a:t>Bestemmingsplan</a:t>
                      </a: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a:effectLst/>
                          <a:latin typeface="Sweco Sans" panose="020B0604020202020204" charset="0"/>
                        </a:rPr>
                        <a:t>x</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a:effectLst/>
                          <a:latin typeface="Sweco Sans" panose="020B0604020202020204" charset="0"/>
                        </a:rPr>
                        <a:t>o</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u="none" strike="noStrike">
                          <a:effectLst/>
                          <a:latin typeface="Sweco Sans" panose="020B0604020202020204" charset="0"/>
                        </a:rPr>
                        <a:t>o</a:t>
                      </a:r>
                      <a:endParaRPr lang="nl-NL" sz="1400" b="1"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u="none" strike="noStrike" dirty="0">
                          <a:effectLst/>
                          <a:latin typeface="Sweco Sans" panose="020B0604020202020204" charset="0"/>
                        </a:rPr>
                        <a:t>-</a:t>
                      </a:r>
                      <a:endParaRPr lang="nl-NL" sz="1400" b="0" i="0" u="none" strike="noStrike" dirty="0">
                        <a:solidFill>
                          <a:srgbClr val="000000"/>
                        </a:solidFill>
                        <a:effectLst/>
                        <a:latin typeface="Sweco Sans"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284261"/>
                  </a:ext>
                </a:extLst>
              </a:tr>
              <a:tr h="406695">
                <a:tc>
                  <a:txBody>
                    <a:bodyPr/>
                    <a:lstStyle/>
                    <a:p>
                      <a:pPr algn="l" rtl="0" fontAlgn="ctr"/>
                      <a:r>
                        <a:rPr lang="nl-NL" sz="1200" b="0" i="0" u="none" strike="noStrike" dirty="0">
                          <a:solidFill>
                            <a:srgbClr val="3F3F42"/>
                          </a:solidFill>
                          <a:effectLst/>
                          <a:latin typeface="Sweco Sans" panose="020B0604020202020204" charset="0"/>
                        </a:rPr>
                        <a:t>Geluidsbelasting</a:t>
                      </a:r>
                    </a:p>
                  </a:txBody>
                  <a:tcPr marL="4286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1" i="0" u="none" strike="noStrike" dirty="0">
                          <a:solidFill>
                            <a:srgbClr val="000000"/>
                          </a:solidFill>
                          <a:effectLst/>
                          <a:latin typeface="Sweco Sans" panose="020B0604020202020204" charset="0"/>
                        </a:rPr>
                        <a: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nl-NL" sz="1400" b="0" i="0" u="none" strike="noStrike" dirty="0">
                          <a:solidFill>
                            <a:srgbClr val="000000"/>
                          </a:solidFill>
                          <a:effectLst/>
                          <a:latin typeface="Sweco Sans" panose="020B060402020202020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9693428"/>
                  </a:ext>
                </a:extLst>
              </a:tr>
            </a:tbl>
          </a:graphicData>
        </a:graphic>
      </p:graphicFrame>
      <p:sp>
        <p:nvSpPr>
          <p:cNvPr id="3" name="Titel 6">
            <a:extLst>
              <a:ext uri="{FF2B5EF4-FFF2-40B4-BE49-F238E27FC236}">
                <a16:creationId xmlns:a16="http://schemas.microsoft.com/office/drawing/2014/main" id="{3ECBADD8-5904-4F1A-A750-770B58F812A1}"/>
              </a:ext>
            </a:extLst>
          </p:cNvPr>
          <p:cNvSpPr>
            <a:spLocks noGrp="1"/>
          </p:cNvSpPr>
          <p:nvPr>
            <p:ph type="title"/>
          </p:nvPr>
        </p:nvSpPr>
        <p:spPr>
          <a:xfrm>
            <a:off x="767408" y="-194717"/>
            <a:ext cx="11124701" cy="887413"/>
          </a:xfrm>
        </p:spPr>
        <p:txBody>
          <a:bodyPr>
            <a:normAutofit/>
          </a:bodyPr>
          <a:lstStyle/>
          <a:p>
            <a:r>
              <a:rPr lang="nl-NL" sz="3200" dirty="0"/>
              <a:t>Afweging onderscheidende criteria </a:t>
            </a:r>
          </a:p>
        </p:txBody>
      </p:sp>
      <p:sp>
        <p:nvSpPr>
          <p:cNvPr id="14" name="Tijdelijke aanduiding voor dianummer 4">
            <a:extLst>
              <a:ext uri="{FF2B5EF4-FFF2-40B4-BE49-F238E27FC236}">
                <a16:creationId xmlns:a16="http://schemas.microsoft.com/office/drawing/2014/main" id="{D4E27C1D-64BA-4312-AC66-A22B084CCFC7}"/>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11</a:t>
            </a:fld>
            <a:endParaRPr lang="en-GB" sz="800" dirty="0"/>
          </a:p>
        </p:txBody>
      </p:sp>
    </p:spTree>
    <p:extLst>
      <p:ext uri="{BB962C8B-B14F-4D97-AF65-F5344CB8AC3E}">
        <p14:creationId xmlns:p14="http://schemas.microsoft.com/office/powerpoint/2010/main" val="257984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803275" y="2025650"/>
            <a:ext cx="9904980" cy="2387600"/>
          </a:xfrm>
        </p:spPr>
        <p:txBody>
          <a:bodyPr/>
          <a:lstStyle/>
          <a:p>
            <a:r>
              <a:rPr lang="nl-NL" dirty="0"/>
              <a:t>schetsontwerp</a:t>
            </a:r>
          </a:p>
        </p:txBody>
      </p:sp>
      <p:sp>
        <p:nvSpPr>
          <p:cNvPr id="4" name="Tijdelijke aanduiding voor tekst 3">
            <a:extLst>
              <a:ext uri="{FF2B5EF4-FFF2-40B4-BE49-F238E27FC236}">
                <a16:creationId xmlns:a16="http://schemas.microsoft.com/office/drawing/2014/main" id="{94E1B421-8DA3-4286-82DA-71EA8ADE601C}"/>
              </a:ext>
            </a:extLst>
          </p:cNvPr>
          <p:cNvSpPr>
            <a:spLocks noGrp="1"/>
          </p:cNvSpPr>
          <p:nvPr>
            <p:ph type="body" sz="quarter" idx="13"/>
          </p:nvPr>
        </p:nvSpPr>
        <p:spPr/>
        <p:txBody>
          <a:bodyPr/>
          <a:lstStyle/>
          <a:p>
            <a:endParaRPr lang="nl-NL"/>
          </a:p>
        </p:txBody>
      </p:sp>
      <p:sp>
        <p:nvSpPr>
          <p:cNvPr id="6" name="Tijdelijke aanduiding voor dianummer 4">
            <a:extLst>
              <a:ext uri="{FF2B5EF4-FFF2-40B4-BE49-F238E27FC236}">
                <a16:creationId xmlns:a16="http://schemas.microsoft.com/office/drawing/2014/main" id="{D1DF2969-D35E-4E66-B944-062142E3C0CA}"/>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12</a:t>
            </a:fld>
            <a:endParaRPr lang="en-GB" sz="800" dirty="0"/>
          </a:p>
        </p:txBody>
      </p:sp>
    </p:spTree>
    <p:extLst>
      <p:ext uri="{BB962C8B-B14F-4D97-AF65-F5344CB8AC3E}">
        <p14:creationId xmlns:p14="http://schemas.microsoft.com/office/powerpoint/2010/main" val="127781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dianummer 4">
            <a:extLst>
              <a:ext uri="{FF2B5EF4-FFF2-40B4-BE49-F238E27FC236}">
                <a16:creationId xmlns:a16="http://schemas.microsoft.com/office/drawing/2014/main" id="{27628195-E44F-4FA9-B11B-507E3F1E650D}"/>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13</a:t>
            </a:fld>
            <a:endParaRPr lang="en-GB" sz="800" dirty="0"/>
          </a:p>
        </p:txBody>
      </p:sp>
      <p:pic>
        <p:nvPicPr>
          <p:cNvPr id="5" name="Afbeelding 4">
            <a:extLst>
              <a:ext uri="{FF2B5EF4-FFF2-40B4-BE49-F238E27FC236}">
                <a16:creationId xmlns:a16="http://schemas.microsoft.com/office/drawing/2014/main" id="{C1AEEEDB-65CF-4C67-9018-2AB1B53552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9" b="35115"/>
          <a:stretch/>
        </p:blipFill>
        <p:spPr>
          <a:xfrm>
            <a:off x="0" y="1390848"/>
            <a:ext cx="12192000" cy="3667873"/>
          </a:xfrm>
          <a:prstGeom prst="rect">
            <a:avLst/>
          </a:prstGeom>
        </p:spPr>
      </p:pic>
    </p:spTree>
    <p:extLst>
      <p:ext uri="{BB962C8B-B14F-4D97-AF65-F5344CB8AC3E}">
        <p14:creationId xmlns:p14="http://schemas.microsoft.com/office/powerpoint/2010/main" val="71467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499BA1A-0DBA-49BA-9358-417E04F420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00" t="68184" r="64230"/>
          <a:stretch/>
        </p:blipFill>
        <p:spPr>
          <a:xfrm>
            <a:off x="298602" y="685798"/>
            <a:ext cx="11629374" cy="6617167"/>
          </a:xfrm>
          <a:prstGeom prst="rect">
            <a:avLst/>
          </a:prstGeom>
        </p:spPr>
      </p:pic>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14</a:t>
            </a:fld>
            <a:endParaRPr lang="nl-NL"/>
          </a:p>
        </p:txBody>
      </p:sp>
      <p:sp>
        <p:nvSpPr>
          <p:cNvPr id="2" name="Tekstvak 1">
            <a:extLst>
              <a:ext uri="{FF2B5EF4-FFF2-40B4-BE49-F238E27FC236}">
                <a16:creationId xmlns:a16="http://schemas.microsoft.com/office/drawing/2014/main" id="{D1FD0948-C3A6-4015-BBCD-93A3799AF08F}"/>
              </a:ext>
            </a:extLst>
          </p:cNvPr>
          <p:cNvSpPr txBox="1"/>
          <p:nvPr/>
        </p:nvSpPr>
        <p:spPr>
          <a:xfrm>
            <a:off x="1027610" y="949233"/>
            <a:ext cx="1924595" cy="246221"/>
          </a:xfrm>
          <a:prstGeom prst="rect">
            <a:avLst/>
          </a:prstGeom>
          <a:noFill/>
        </p:spPr>
        <p:txBody>
          <a:bodyPr wrap="square" rtlCol="0">
            <a:spAutoFit/>
          </a:bodyPr>
          <a:lstStyle/>
          <a:p>
            <a:r>
              <a:rPr lang="nl-NL" sz="1000" dirty="0"/>
              <a:t>Tussen </a:t>
            </a:r>
            <a:r>
              <a:rPr lang="nl-NL" sz="1000" dirty="0" err="1"/>
              <a:t>Hooghout</a:t>
            </a:r>
            <a:r>
              <a:rPr lang="nl-NL" sz="1000" dirty="0"/>
              <a:t> en Koraalstraat</a:t>
            </a:r>
          </a:p>
        </p:txBody>
      </p:sp>
    </p:spTree>
    <p:extLst>
      <p:ext uri="{BB962C8B-B14F-4D97-AF65-F5344CB8AC3E}">
        <p14:creationId xmlns:p14="http://schemas.microsoft.com/office/powerpoint/2010/main" val="375766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15</a:t>
            </a:fld>
            <a:endParaRPr lang="nl-NL"/>
          </a:p>
        </p:txBody>
      </p:sp>
      <p:pic>
        <p:nvPicPr>
          <p:cNvPr id="10" name="Afbeelding 9">
            <a:extLst>
              <a:ext uri="{FF2B5EF4-FFF2-40B4-BE49-F238E27FC236}">
                <a16:creationId xmlns:a16="http://schemas.microsoft.com/office/drawing/2014/main" id="{1E09CA7D-4166-477E-BA3C-C72E6AF167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7" t="65416" r="37069"/>
          <a:stretch/>
        </p:blipFill>
        <p:spPr>
          <a:xfrm>
            <a:off x="732345" y="0"/>
            <a:ext cx="9681655" cy="7198931"/>
          </a:xfrm>
          <a:prstGeom prst="rect">
            <a:avLst/>
          </a:prstGeom>
        </p:spPr>
      </p:pic>
      <p:sp>
        <p:nvSpPr>
          <p:cNvPr id="7" name="Tekstvak 6">
            <a:extLst>
              <a:ext uri="{FF2B5EF4-FFF2-40B4-BE49-F238E27FC236}">
                <a16:creationId xmlns:a16="http://schemas.microsoft.com/office/drawing/2014/main" id="{77CCB6CA-D346-47CB-AFCB-A30C822FB60E}"/>
              </a:ext>
            </a:extLst>
          </p:cNvPr>
          <p:cNvSpPr txBox="1"/>
          <p:nvPr/>
        </p:nvSpPr>
        <p:spPr>
          <a:xfrm>
            <a:off x="1541415" y="827313"/>
            <a:ext cx="1924595" cy="246221"/>
          </a:xfrm>
          <a:prstGeom prst="rect">
            <a:avLst/>
          </a:prstGeom>
          <a:noFill/>
        </p:spPr>
        <p:txBody>
          <a:bodyPr wrap="square" rtlCol="0">
            <a:spAutoFit/>
          </a:bodyPr>
          <a:lstStyle/>
          <a:p>
            <a:r>
              <a:rPr lang="nl-NL" sz="1000" dirty="0"/>
              <a:t>Ter hoogte van BUAS</a:t>
            </a:r>
          </a:p>
        </p:txBody>
      </p:sp>
    </p:spTree>
    <p:extLst>
      <p:ext uri="{BB962C8B-B14F-4D97-AF65-F5344CB8AC3E}">
        <p14:creationId xmlns:p14="http://schemas.microsoft.com/office/powerpoint/2010/main" val="3845771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16</a:t>
            </a:fld>
            <a:endParaRPr lang="nl-NL"/>
          </a:p>
        </p:txBody>
      </p:sp>
      <p:pic>
        <p:nvPicPr>
          <p:cNvPr id="9" name="Afbeelding 8">
            <a:extLst>
              <a:ext uri="{FF2B5EF4-FFF2-40B4-BE49-F238E27FC236}">
                <a16:creationId xmlns:a16="http://schemas.microsoft.com/office/drawing/2014/main" id="{DABAC4AE-6894-4ACD-850D-A1290F2AA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740" t="65416" r="13200" b="2516"/>
          <a:stretch/>
        </p:blipFill>
        <p:spPr>
          <a:xfrm>
            <a:off x="1761067" y="-4045"/>
            <a:ext cx="8102600" cy="6862045"/>
          </a:xfrm>
          <a:prstGeom prst="rect">
            <a:avLst/>
          </a:prstGeom>
        </p:spPr>
      </p:pic>
      <p:sp>
        <p:nvSpPr>
          <p:cNvPr id="4" name="Tekstvak 3">
            <a:extLst>
              <a:ext uri="{FF2B5EF4-FFF2-40B4-BE49-F238E27FC236}">
                <a16:creationId xmlns:a16="http://schemas.microsoft.com/office/drawing/2014/main" id="{E98FDEF0-760D-45D3-A0E7-A4E3D9543D36}"/>
              </a:ext>
            </a:extLst>
          </p:cNvPr>
          <p:cNvSpPr txBox="1"/>
          <p:nvPr/>
        </p:nvSpPr>
        <p:spPr>
          <a:xfrm>
            <a:off x="2133598" y="853439"/>
            <a:ext cx="2847704" cy="246221"/>
          </a:xfrm>
          <a:prstGeom prst="rect">
            <a:avLst/>
          </a:prstGeom>
          <a:noFill/>
        </p:spPr>
        <p:txBody>
          <a:bodyPr wrap="square" rtlCol="0">
            <a:spAutoFit/>
          </a:bodyPr>
          <a:lstStyle/>
          <a:p>
            <a:r>
              <a:rPr lang="nl-NL" sz="1000" dirty="0"/>
              <a:t>Tussen St. Ignatiusstraat en Antiloopstraat  </a:t>
            </a:r>
          </a:p>
        </p:txBody>
      </p:sp>
    </p:spTree>
    <p:extLst>
      <p:ext uri="{BB962C8B-B14F-4D97-AF65-F5344CB8AC3E}">
        <p14:creationId xmlns:p14="http://schemas.microsoft.com/office/powerpoint/2010/main" val="221999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17</a:t>
            </a:fld>
            <a:endParaRPr lang="nl-NL"/>
          </a:p>
        </p:txBody>
      </p:sp>
      <p:pic>
        <p:nvPicPr>
          <p:cNvPr id="4" name="Afbeelding 3">
            <a:extLst>
              <a:ext uri="{FF2B5EF4-FFF2-40B4-BE49-F238E27FC236}">
                <a16:creationId xmlns:a16="http://schemas.microsoft.com/office/drawing/2014/main" id="{9CD83250-AFB8-42AA-8B29-A248055F8F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08"/>
          <a:stretch/>
        </p:blipFill>
        <p:spPr>
          <a:xfrm>
            <a:off x="0" y="757921"/>
            <a:ext cx="12192000" cy="6179176"/>
          </a:xfrm>
          <a:prstGeom prst="rect">
            <a:avLst/>
          </a:prstGeom>
        </p:spPr>
      </p:pic>
    </p:spTree>
    <p:extLst>
      <p:ext uri="{BB962C8B-B14F-4D97-AF65-F5344CB8AC3E}">
        <p14:creationId xmlns:p14="http://schemas.microsoft.com/office/powerpoint/2010/main" val="344511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18</a:t>
            </a:fld>
            <a:endParaRPr lang="nl-NL"/>
          </a:p>
        </p:txBody>
      </p:sp>
      <p:pic>
        <p:nvPicPr>
          <p:cNvPr id="10" name="Afbeelding 9" descr="Afbeelding met tekst, gras, scène, weg&#10;&#10;Automatisch gegenereerde beschrijving">
            <a:extLst>
              <a:ext uri="{FF2B5EF4-FFF2-40B4-BE49-F238E27FC236}">
                <a16:creationId xmlns:a16="http://schemas.microsoft.com/office/drawing/2014/main" id="{B4F8627C-8AEB-4D10-B512-0B8F07A86F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203"/>
          <a:stretch/>
        </p:blipFill>
        <p:spPr>
          <a:xfrm>
            <a:off x="0" y="694809"/>
            <a:ext cx="12192000" cy="6163191"/>
          </a:xfrm>
          <a:prstGeom prst="rect">
            <a:avLst/>
          </a:prstGeom>
        </p:spPr>
      </p:pic>
    </p:spTree>
    <p:extLst>
      <p:ext uri="{BB962C8B-B14F-4D97-AF65-F5344CB8AC3E}">
        <p14:creationId xmlns:p14="http://schemas.microsoft.com/office/powerpoint/2010/main" val="923282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D5553B8-CD6C-4150-B364-B13941A222D9}"/>
              </a:ext>
            </a:extLst>
          </p:cNvPr>
          <p:cNvSpPr>
            <a:spLocks noGrp="1"/>
          </p:cNvSpPr>
          <p:nvPr>
            <p:ph type="sldNum" sz="quarter" idx="10"/>
          </p:nvPr>
        </p:nvSpPr>
        <p:spPr/>
        <p:txBody>
          <a:bodyPr/>
          <a:lstStyle/>
          <a:p>
            <a:pPr>
              <a:defRPr/>
            </a:pPr>
            <a:fld id="{47E11561-896D-4E94-BC6A-CC300F8EDF37}" type="slidenum">
              <a:rPr lang="nl-NL" smtClean="0"/>
              <a:pPr>
                <a:defRPr/>
              </a:pPr>
              <a:t>19</a:t>
            </a:fld>
            <a:endParaRPr lang="nl-NL"/>
          </a:p>
        </p:txBody>
      </p:sp>
      <p:pic>
        <p:nvPicPr>
          <p:cNvPr id="4" name="Afbeelding 3" descr="Afbeelding met tekst, boom, gras, buiten&#10;&#10;Automatisch gegenereerde beschrijving">
            <a:extLst>
              <a:ext uri="{FF2B5EF4-FFF2-40B4-BE49-F238E27FC236}">
                <a16:creationId xmlns:a16="http://schemas.microsoft.com/office/drawing/2014/main" id="{A7621496-7F65-498E-9D3D-B55B0A49E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4691"/>
            <a:ext cx="12192000" cy="5993309"/>
          </a:xfrm>
          <a:prstGeom prst="rect">
            <a:avLst/>
          </a:prstGeom>
        </p:spPr>
      </p:pic>
    </p:spTree>
    <p:extLst>
      <p:ext uri="{BB962C8B-B14F-4D97-AF65-F5344CB8AC3E}">
        <p14:creationId xmlns:p14="http://schemas.microsoft.com/office/powerpoint/2010/main" val="131339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da - ZODIAC de musical">
            <a:extLst>
              <a:ext uri="{FF2B5EF4-FFF2-40B4-BE49-F238E27FC236}">
                <a16:creationId xmlns:a16="http://schemas.microsoft.com/office/drawing/2014/main" id="{99D4AD85-838B-450F-9802-E06D1492F718}"/>
              </a:ext>
            </a:extLst>
          </p:cNvPr>
          <p:cNvPicPr>
            <a:picLocks noChangeAspect="1" noChangeArrowheads="1"/>
          </p:cNvPicPr>
          <p:nvPr/>
        </p:nvPicPr>
        <p:blipFill>
          <a:blip r:embed="rId3">
            <a:alphaModFix amt="3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66049"/>
            <a:ext cx="12369800" cy="773112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5E192D45-9B1C-430D-8ECE-2FD219B69229}"/>
              </a:ext>
            </a:extLst>
          </p:cNvPr>
          <p:cNvSpPr/>
          <p:nvPr/>
        </p:nvSpPr>
        <p:spPr>
          <a:xfrm>
            <a:off x="5727700" y="0"/>
            <a:ext cx="4508500" cy="7112000"/>
          </a:xfrm>
          <a:prstGeom prst="rect">
            <a:avLst/>
          </a:prstGeom>
          <a:solidFill>
            <a:srgbClr val="F5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tel 6"/>
          <p:cNvSpPr>
            <a:spLocks noGrp="1"/>
          </p:cNvSpPr>
          <p:nvPr>
            <p:ph type="title"/>
          </p:nvPr>
        </p:nvSpPr>
        <p:spPr>
          <a:xfrm>
            <a:off x="728943" y="-66048"/>
            <a:ext cx="11124701" cy="887413"/>
          </a:xfrm>
        </p:spPr>
        <p:txBody>
          <a:bodyPr>
            <a:normAutofit/>
          </a:bodyPr>
          <a:lstStyle/>
          <a:p>
            <a:r>
              <a:rPr lang="nl-NL" sz="3200" dirty="0"/>
              <a:t>Inhoud</a:t>
            </a:r>
          </a:p>
        </p:txBody>
      </p:sp>
      <p:sp>
        <p:nvSpPr>
          <p:cNvPr id="12" name="Tekstvak 11">
            <a:extLst>
              <a:ext uri="{FF2B5EF4-FFF2-40B4-BE49-F238E27FC236}">
                <a16:creationId xmlns:a16="http://schemas.microsoft.com/office/drawing/2014/main" id="{E936FC89-A993-472B-926D-B124181AC65A}"/>
              </a:ext>
            </a:extLst>
          </p:cNvPr>
          <p:cNvSpPr txBox="1"/>
          <p:nvPr/>
        </p:nvSpPr>
        <p:spPr>
          <a:xfrm>
            <a:off x="5926720" y="1150527"/>
            <a:ext cx="11196709" cy="6247864"/>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nl-NL" sz="1600" dirty="0">
                <a:latin typeface="+mj-lt"/>
              </a:rPr>
              <a:t>Terugblik informatieavond 12 oktober 2021</a:t>
            </a:r>
          </a:p>
          <a:p>
            <a:pPr marL="285750" indent="-285750">
              <a:lnSpc>
                <a:spcPct val="250000"/>
              </a:lnSpc>
              <a:buFont typeface="Arial" panose="020B0604020202020204" pitchFamily="34" charset="0"/>
              <a:buChar char="•"/>
            </a:pPr>
            <a:r>
              <a:rPr lang="nl-NL" sz="1600" dirty="0">
                <a:latin typeface="+mj-lt"/>
              </a:rPr>
              <a:t>Doelstellingen</a:t>
            </a:r>
          </a:p>
          <a:p>
            <a:pPr marL="285750" indent="-285750">
              <a:lnSpc>
                <a:spcPct val="250000"/>
              </a:lnSpc>
              <a:buFont typeface="Arial" panose="020B0604020202020204" pitchFamily="34" charset="0"/>
              <a:buChar char="•"/>
            </a:pPr>
            <a:r>
              <a:rPr lang="nl-NL" sz="1600" dirty="0">
                <a:latin typeface="+mj-lt"/>
              </a:rPr>
              <a:t>Huidige situatie</a:t>
            </a:r>
          </a:p>
          <a:p>
            <a:pPr marL="285750" indent="-285750">
              <a:lnSpc>
                <a:spcPct val="250000"/>
              </a:lnSpc>
              <a:buFont typeface="Arial" panose="020B0604020202020204" pitchFamily="34" charset="0"/>
              <a:buChar char="•"/>
            </a:pPr>
            <a:r>
              <a:rPr lang="nl-NL" sz="1600" dirty="0">
                <a:latin typeface="+mj-lt"/>
              </a:rPr>
              <a:t>Parkeren</a:t>
            </a:r>
          </a:p>
          <a:p>
            <a:pPr marL="285750" indent="-285750">
              <a:lnSpc>
                <a:spcPct val="250000"/>
              </a:lnSpc>
              <a:buFont typeface="Arial" panose="020B0604020202020204" pitchFamily="34" charset="0"/>
              <a:buChar char="•"/>
            </a:pPr>
            <a:r>
              <a:rPr lang="nl-NL" sz="1600" dirty="0">
                <a:latin typeface="+mj-lt"/>
              </a:rPr>
              <a:t>Denkrichtingen en oplossingen</a:t>
            </a:r>
          </a:p>
          <a:p>
            <a:pPr marL="285750" indent="-285750">
              <a:lnSpc>
                <a:spcPct val="250000"/>
              </a:lnSpc>
              <a:buFont typeface="Arial" panose="020B0604020202020204" pitchFamily="34" charset="0"/>
              <a:buChar char="•"/>
            </a:pPr>
            <a:r>
              <a:rPr lang="nl-NL" sz="1600" dirty="0">
                <a:latin typeface="+mj-lt"/>
              </a:rPr>
              <a:t>Afwegingsmatrix</a:t>
            </a:r>
          </a:p>
          <a:p>
            <a:pPr marL="285750" indent="-285750">
              <a:lnSpc>
                <a:spcPct val="250000"/>
              </a:lnSpc>
              <a:buFont typeface="Arial" panose="020B0604020202020204" pitchFamily="34" charset="0"/>
              <a:buChar char="•"/>
            </a:pPr>
            <a:r>
              <a:rPr lang="nl-NL" sz="1600" dirty="0">
                <a:latin typeface="+mj-lt"/>
              </a:rPr>
              <a:t>Schetsontwerp</a:t>
            </a:r>
          </a:p>
          <a:p>
            <a:pPr marL="285750" indent="-285750">
              <a:lnSpc>
                <a:spcPct val="250000"/>
              </a:lnSpc>
              <a:buFont typeface="Arial" panose="020B0604020202020204" pitchFamily="34" charset="0"/>
              <a:buChar char="•"/>
            </a:pPr>
            <a:r>
              <a:rPr lang="nl-NL" sz="1600" dirty="0">
                <a:latin typeface="+mj-lt"/>
              </a:rPr>
              <a:t>Het proces</a:t>
            </a:r>
          </a:p>
          <a:p>
            <a:pPr marL="285750" indent="-285750">
              <a:lnSpc>
                <a:spcPct val="250000"/>
              </a:lnSpc>
              <a:buFont typeface="Arial" panose="020B0604020202020204" pitchFamily="34" charset="0"/>
              <a:buChar char="•"/>
            </a:pPr>
            <a:r>
              <a:rPr lang="nl-NL" sz="1600" dirty="0">
                <a:latin typeface="+mj-lt"/>
              </a:rPr>
              <a:t>Vervolg van deze avond</a:t>
            </a:r>
          </a:p>
          <a:p>
            <a:pPr>
              <a:lnSpc>
                <a:spcPct val="150000"/>
              </a:lnSpc>
            </a:pPr>
            <a:endParaRPr lang="nl-NL" sz="1600" dirty="0"/>
          </a:p>
          <a:p>
            <a:endParaRPr lang="nl-NL" sz="1600" dirty="0"/>
          </a:p>
        </p:txBody>
      </p:sp>
      <p:sp>
        <p:nvSpPr>
          <p:cNvPr id="4" name="Tijdelijke aanduiding voor dianummer 4">
            <a:extLst>
              <a:ext uri="{FF2B5EF4-FFF2-40B4-BE49-F238E27FC236}">
                <a16:creationId xmlns:a16="http://schemas.microsoft.com/office/drawing/2014/main" id="{09BD3B2B-2480-402D-953A-F79168F4D038}"/>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2</a:t>
            </a:fld>
            <a:endParaRPr lang="en-GB" sz="800" dirty="0"/>
          </a:p>
        </p:txBody>
      </p:sp>
    </p:spTree>
    <p:extLst>
      <p:ext uri="{BB962C8B-B14F-4D97-AF65-F5344CB8AC3E}">
        <p14:creationId xmlns:p14="http://schemas.microsoft.com/office/powerpoint/2010/main" val="335907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803275" y="2025650"/>
            <a:ext cx="9904980" cy="2387600"/>
          </a:xfrm>
        </p:spPr>
        <p:txBody>
          <a:bodyPr/>
          <a:lstStyle/>
          <a:p>
            <a:r>
              <a:rPr lang="nl-NL" dirty="0" err="1"/>
              <a:t>vervolgProces</a:t>
            </a:r>
            <a:endParaRPr lang="nl-NL" dirty="0"/>
          </a:p>
        </p:txBody>
      </p:sp>
      <p:sp>
        <p:nvSpPr>
          <p:cNvPr id="4" name="Tijdelijke aanduiding voor tekst 3">
            <a:extLst>
              <a:ext uri="{FF2B5EF4-FFF2-40B4-BE49-F238E27FC236}">
                <a16:creationId xmlns:a16="http://schemas.microsoft.com/office/drawing/2014/main" id="{94E1B421-8DA3-4286-82DA-71EA8ADE601C}"/>
              </a:ext>
            </a:extLst>
          </p:cNvPr>
          <p:cNvSpPr>
            <a:spLocks noGrp="1"/>
          </p:cNvSpPr>
          <p:nvPr>
            <p:ph type="body" sz="quarter" idx="13"/>
          </p:nvPr>
        </p:nvSpPr>
        <p:spPr/>
        <p:txBody>
          <a:bodyPr/>
          <a:lstStyle/>
          <a:p>
            <a:endParaRPr lang="nl-NL"/>
          </a:p>
        </p:txBody>
      </p:sp>
      <p:sp>
        <p:nvSpPr>
          <p:cNvPr id="6" name="Tijdelijke aanduiding voor dianummer 4">
            <a:extLst>
              <a:ext uri="{FF2B5EF4-FFF2-40B4-BE49-F238E27FC236}">
                <a16:creationId xmlns:a16="http://schemas.microsoft.com/office/drawing/2014/main" id="{D1DF2969-D35E-4E66-B944-062142E3C0CA}"/>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20</a:t>
            </a:fld>
            <a:endParaRPr lang="en-GB" sz="800" dirty="0"/>
          </a:p>
        </p:txBody>
      </p:sp>
    </p:spTree>
    <p:extLst>
      <p:ext uri="{BB962C8B-B14F-4D97-AF65-F5344CB8AC3E}">
        <p14:creationId xmlns:p14="http://schemas.microsoft.com/office/powerpoint/2010/main" val="16813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A4F7FCD-B692-49A0-85C2-F9B7973436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itel 6">
            <a:extLst>
              <a:ext uri="{FF2B5EF4-FFF2-40B4-BE49-F238E27FC236}">
                <a16:creationId xmlns:a16="http://schemas.microsoft.com/office/drawing/2014/main" id="{926FFF48-B6C2-45A1-BF4C-D19CDCE3F53D}"/>
              </a:ext>
            </a:extLst>
          </p:cNvPr>
          <p:cNvSpPr txBox="1">
            <a:spLocks/>
          </p:cNvSpPr>
          <p:nvPr/>
        </p:nvSpPr>
        <p:spPr>
          <a:xfrm>
            <a:off x="678024" y="-215107"/>
            <a:ext cx="11124701" cy="88741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a:lstStyle>
          <a:p>
            <a:r>
              <a:rPr lang="nl-NL" dirty="0"/>
              <a:t>vervolgproces</a:t>
            </a:r>
          </a:p>
        </p:txBody>
      </p:sp>
      <p:sp>
        <p:nvSpPr>
          <p:cNvPr id="6" name="Tijdelijke aanduiding voor dianummer 4">
            <a:extLst>
              <a:ext uri="{FF2B5EF4-FFF2-40B4-BE49-F238E27FC236}">
                <a16:creationId xmlns:a16="http://schemas.microsoft.com/office/drawing/2014/main" id="{A7A4D914-B492-4548-97EA-A1FC25479A6B}"/>
              </a:ext>
            </a:extLst>
          </p:cNvPr>
          <p:cNvSpPr>
            <a:spLocks noGrp="1"/>
          </p:cNvSpPr>
          <p:nvPr>
            <p:ph type="sldNum" sz="quarter" idx="12"/>
          </p:nvPr>
        </p:nvSpPr>
        <p:spPr>
          <a:xfrm>
            <a:off x="11677475" y="6391275"/>
            <a:ext cx="250500" cy="252139"/>
          </a:xfrm>
        </p:spPr>
        <p:txBody>
          <a:bodyPr/>
          <a:lstStyle/>
          <a:p>
            <a:fld id="{A3EAEDCA-98D4-4724-9772-C653855CA076}" type="slidenum">
              <a:rPr lang="en-GB" sz="800" smtClean="0"/>
              <a:pPr/>
              <a:t>21</a:t>
            </a:fld>
            <a:endParaRPr lang="en-GB" sz="800" dirty="0"/>
          </a:p>
        </p:txBody>
      </p:sp>
      <p:sp>
        <p:nvSpPr>
          <p:cNvPr id="4" name="Rechthoek: afgeronde hoeken 3">
            <a:extLst>
              <a:ext uri="{FF2B5EF4-FFF2-40B4-BE49-F238E27FC236}">
                <a16:creationId xmlns:a16="http://schemas.microsoft.com/office/drawing/2014/main" id="{DC4BE1C3-1E49-44AB-B9D7-54C4BDE6885C}"/>
              </a:ext>
            </a:extLst>
          </p:cNvPr>
          <p:cNvSpPr/>
          <p:nvPr/>
        </p:nvSpPr>
        <p:spPr>
          <a:xfrm>
            <a:off x="2799432" y="1482808"/>
            <a:ext cx="3295047" cy="83112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afgeronde hoeken 12">
            <a:extLst>
              <a:ext uri="{FF2B5EF4-FFF2-40B4-BE49-F238E27FC236}">
                <a16:creationId xmlns:a16="http://schemas.microsoft.com/office/drawing/2014/main" id="{C8D37697-275C-4DC3-8C77-FD7871FE9812}"/>
              </a:ext>
            </a:extLst>
          </p:cNvPr>
          <p:cNvSpPr/>
          <p:nvPr/>
        </p:nvSpPr>
        <p:spPr>
          <a:xfrm>
            <a:off x="3264595" y="2722941"/>
            <a:ext cx="3295047" cy="831124"/>
          </a:xfrm>
          <a:prstGeom prst="roundRect">
            <a:avLst/>
          </a:prstGeom>
          <a:solidFill>
            <a:srgbClr val="C0D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hthoek: afgeronde hoeken 13">
            <a:extLst>
              <a:ext uri="{FF2B5EF4-FFF2-40B4-BE49-F238E27FC236}">
                <a16:creationId xmlns:a16="http://schemas.microsoft.com/office/drawing/2014/main" id="{8F20A01A-04B5-4287-A1AB-0FF0B793D931}"/>
              </a:ext>
            </a:extLst>
          </p:cNvPr>
          <p:cNvSpPr/>
          <p:nvPr/>
        </p:nvSpPr>
        <p:spPr>
          <a:xfrm>
            <a:off x="3882476" y="3965480"/>
            <a:ext cx="3295047" cy="831124"/>
          </a:xfrm>
          <a:prstGeom prst="roundRect">
            <a:avLst/>
          </a:prstGeom>
          <a:solidFill>
            <a:srgbClr val="578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a:extLst>
              <a:ext uri="{FF2B5EF4-FFF2-40B4-BE49-F238E27FC236}">
                <a16:creationId xmlns:a16="http://schemas.microsoft.com/office/drawing/2014/main" id="{ABBD00F6-21CA-47EB-8A61-284829966821}"/>
              </a:ext>
            </a:extLst>
          </p:cNvPr>
          <p:cNvSpPr txBox="1"/>
          <p:nvPr/>
        </p:nvSpPr>
        <p:spPr>
          <a:xfrm>
            <a:off x="3622215" y="1713704"/>
            <a:ext cx="6846570" cy="369332"/>
          </a:xfrm>
          <a:prstGeom prst="rect">
            <a:avLst/>
          </a:prstGeom>
          <a:noFill/>
        </p:spPr>
        <p:txBody>
          <a:bodyPr wrap="square" rtlCol="0">
            <a:spAutoFit/>
          </a:bodyPr>
          <a:lstStyle/>
          <a:p>
            <a:r>
              <a:rPr lang="nl-NL" dirty="0"/>
              <a:t>Schetsontwerp</a:t>
            </a:r>
          </a:p>
        </p:txBody>
      </p:sp>
      <p:sp>
        <p:nvSpPr>
          <p:cNvPr id="17" name="Tekstvak 16">
            <a:extLst>
              <a:ext uri="{FF2B5EF4-FFF2-40B4-BE49-F238E27FC236}">
                <a16:creationId xmlns:a16="http://schemas.microsoft.com/office/drawing/2014/main" id="{C0B44CD1-90DF-4AF4-8352-71804EBB63CA}"/>
              </a:ext>
            </a:extLst>
          </p:cNvPr>
          <p:cNvSpPr txBox="1"/>
          <p:nvPr/>
        </p:nvSpPr>
        <p:spPr>
          <a:xfrm>
            <a:off x="3882476" y="2953837"/>
            <a:ext cx="6846570" cy="369332"/>
          </a:xfrm>
          <a:prstGeom prst="rect">
            <a:avLst/>
          </a:prstGeom>
          <a:noFill/>
        </p:spPr>
        <p:txBody>
          <a:bodyPr wrap="square" rtlCol="0">
            <a:spAutoFit/>
          </a:bodyPr>
          <a:lstStyle/>
          <a:p>
            <a:r>
              <a:rPr lang="nl-NL" dirty="0"/>
              <a:t>Voorlopig ontwerp</a:t>
            </a:r>
          </a:p>
        </p:txBody>
      </p:sp>
      <p:sp>
        <p:nvSpPr>
          <p:cNvPr id="18" name="Tekstvak 17">
            <a:extLst>
              <a:ext uri="{FF2B5EF4-FFF2-40B4-BE49-F238E27FC236}">
                <a16:creationId xmlns:a16="http://schemas.microsoft.com/office/drawing/2014/main" id="{35F10BFC-EF8D-4701-9EE8-218AEC38ED7C}"/>
              </a:ext>
            </a:extLst>
          </p:cNvPr>
          <p:cNvSpPr txBox="1"/>
          <p:nvPr/>
        </p:nvSpPr>
        <p:spPr>
          <a:xfrm>
            <a:off x="4535786" y="4193970"/>
            <a:ext cx="6846570" cy="369332"/>
          </a:xfrm>
          <a:prstGeom prst="rect">
            <a:avLst/>
          </a:prstGeom>
          <a:noFill/>
        </p:spPr>
        <p:txBody>
          <a:bodyPr wrap="square" rtlCol="0">
            <a:spAutoFit/>
          </a:bodyPr>
          <a:lstStyle/>
          <a:p>
            <a:r>
              <a:rPr lang="nl-NL" dirty="0"/>
              <a:t>Definitief ontwerp</a:t>
            </a:r>
          </a:p>
        </p:txBody>
      </p:sp>
      <p:sp>
        <p:nvSpPr>
          <p:cNvPr id="19" name="Rechthoek: afgeronde hoeken 18">
            <a:extLst>
              <a:ext uri="{FF2B5EF4-FFF2-40B4-BE49-F238E27FC236}">
                <a16:creationId xmlns:a16="http://schemas.microsoft.com/office/drawing/2014/main" id="{BCD30284-242C-4D00-855F-9C4C90BCDB5C}"/>
              </a:ext>
            </a:extLst>
          </p:cNvPr>
          <p:cNvSpPr/>
          <p:nvPr/>
        </p:nvSpPr>
        <p:spPr>
          <a:xfrm>
            <a:off x="4446955" y="5174973"/>
            <a:ext cx="3295047" cy="831124"/>
          </a:xfrm>
          <a:prstGeom prst="roundRect">
            <a:avLst/>
          </a:prstGeom>
          <a:solidFill>
            <a:srgbClr val="74A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extLst>
              <a:ext uri="{FF2B5EF4-FFF2-40B4-BE49-F238E27FC236}">
                <a16:creationId xmlns:a16="http://schemas.microsoft.com/office/drawing/2014/main" id="{06270B54-EF6D-49E1-A973-B3FEE3E061AF}"/>
              </a:ext>
            </a:extLst>
          </p:cNvPr>
          <p:cNvSpPr txBox="1"/>
          <p:nvPr/>
        </p:nvSpPr>
        <p:spPr>
          <a:xfrm>
            <a:off x="5247594" y="5405869"/>
            <a:ext cx="6846570" cy="369332"/>
          </a:xfrm>
          <a:prstGeom prst="rect">
            <a:avLst/>
          </a:prstGeom>
          <a:noFill/>
        </p:spPr>
        <p:txBody>
          <a:bodyPr wrap="square" rtlCol="0">
            <a:spAutoFit/>
          </a:bodyPr>
          <a:lstStyle/>
          <a:p>
            <a:r>
              <a:rPr lang="nl-NL" dirty="0"/>
              <a:t>Uitvoering</a:t>
            </a:r>
          </a:p>
        </p:txBody>
      </p:sp>
      <p:cxnSp>
        <p:nvCxnSpPr>
          <p:cNvPr id="22" name="Rechte verbindingslijn met pijl 21">
            <a:extLst>
              <a:ext uri="{FF2B5EF4-FFF2-40B4-BE49-F238E27FC236}">
                <a16:creationId xmlns:a16="http://schemas.microsoft.com/office/drawing/2014/main" id="{F2C61010-83DD-49DC-916C-F47DB8924FD1}"/>
              </a:ext>
            </a:extLst>
          </p:cNvPr>
          <p:cNvCxnSpPr/>
          <p:nvPr/>
        </p:nvCxnSpPr>
        <p:spPr>
          <a:xfrm>
            <a:off x="5461374" y="2313932"/>
            <a:ext cx="0" cy="409009"/>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379D63E9-2EBF-44E2-A32B-3B5FA500F5A2}"/>
              </a:ext>
            </a:extLst>
          </p:cNvPr>
          <p:cNvCxnSpPr/>
          <p:nvPr/>
        </p:nvCxnSpPr>
        <p:spPr>
          <a:xfrm>
            <a:off x="5461374" y="3554065"/>
            <a:ext cx="0" cy="397566"/>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5C0FBF4A-F9AC-431F-8DDB-B6E678549AEE}"/>
              </a:ext>
            </a:extLst>
          </p:cNvPr>
          <p:cNvCxnSpPr/>
          <p:nvPr/>
        </p:nvCxnSpPr>
        <p:spPr>
          <a:xfrm>
            <a:off x="5461374" y="4777407"/>
            <a:ext cx="0" cy="397566"/>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F61A7580-5407-47E1-9EAB-E2ABF8D835E4}"/>
              </a:ext>
            </a:extLst>
          </p:cNvPr>
          <p:cNvSpPr txBox="1"/>
          <p:nvPr/>
        </p:nvSpPr>
        <p:spPr>
          <a:xfrm>
            <a:off x="7958816" y="1543107"/>
            <a:ext cx="3332752" cy="646331"/>
          </a:xfrm>
          <a:prstGeom prst="rect">
            <a:avLst/>
          </a:prstGeom>
          <a:noFill/>
        </p:spPr>
        <p:txBody>
          <a:bodyPr wrap="square" rtlCol="0">
            <a:spAutoFit/>
          </a:bodyPr>
          <a:lstStyle/>
          <a:p>
            <a:r>
              <a:rPr lang="nl-NL" dirty="0"/>
              <a:t>Reageren kan van 18 oktober tot 1 november</a:t>
            </a:r>
          </a:p>
        </p:txBody>
      </p:sp>
      <p:sp>
        <p:nvSpPr>
          <p:cNvPr id="23" name="Tekstvak 22">
            <a:extLst>
              <a:ext uri="{FF2B5EF4-FFF2-40B4-BE49-F238E27FC236}">
                <a16:creationId xmlns:a16="http://schemas.microsoft.com/office/drawing/2014/main" id="{AD190608-B331-4D53-9D4F-99F12E2638CB}"/>
              </a:ext>
            </a:extLst>
          </p:cNvPr>
          <p:cNvSpPr txBox="1"/>
          <p:nvPr/>
        </p:nvSpPr>
        <p:spPr>
          <a:xfrm>
            <a:off x="7957597" y="2663191"/>
            <a:ext cx="4234403" cy="923330"/>
          </a:xfrm>
          <a:prstGeom prst="rect">
            <a:avLst/>
          </a:prstGeom>
          <a:noFill/>
        </p:spPr>
        <p:txBody>
          <a:bodyPr wrap="square" rtlCol="0">
            <a:spAutoFit/>
          </a:bodyPr>
          <a:lstStyle/>
          <a:p>
            <a:r>
              <a:rPr lang="nl-NL" dirty="0"/>
              <a:t>eind 2023</a:t>
            </a:r>
          </a:p>
          <a:p>
            <a:r>
              <a:rPr lang="nl-NL" dirty="0"/>
              <a:t>Voorgelegd aan college en presentatie</a:t>
            </a:r>
          </a:p>
          <a:p>
            <a:r>
              <a:rPr lang="nl-NL" dirty="0"/>
              <a:t>volgende bijeenkomst</a:t>
            </a:r>
          </a:p>
        </p:txBody>
      </p:sp>
      <p:sp>
        <p:nvSpPr>
          <p:cNvPr id="26" name="Tekstvak 25">
            <a:extLst>
              <a:ext uri="{FF2B5EF4-FFF2-40B4-BE49-F238E27FC236}">
                <a16:creationId xmlns:a16="http://schemas.microsoft.com/office/drawing/2014/main" id="{F5260994-0C72-4D28-993B-0DAE2FF8468B}"/>
              </a:ext>
            </a:extLst>
          </p:cNvPr>
          <p:cNvSpPr txBox="1"/>
          <p:nvPr/>
        </p:nvSpPr>
        <p:spPr>
          <a:xfrm>
            <a:off x="7957597" y="4083169"/>
            <a:ext cx="4234403" cy="646331"/>
          </a:xfrm>
          <a:prstGeom prst="rect">
            <a:avLst/>
          </a:prstGeom>
          <a:noFill/>
        </p:spPr>
        <p:txBody>
          <a:bodyPr wrap="square" rtlCol="0">
            <a:spAutoFit/>
          </a:bodyPr>
          <a:lstStyle/>
          <a:p>
            <a:r>
              <a:rPr lang="nl-NL" dirty="0"/>
              <a:t>Medio 2024</a:t>
            </a:r>
          </a:p>
          <a:p>
            <a:endParaRPr lang="nl-NL" dirty="0"/>
          </a:p>
        </p:txBody>
      </p:sp>
      <p:sp>
        <p:nvSpPr>
          <p:cNvPr id="27" name="Tekstvak 26">
            <a:extLst>
              <a:ext uri="{FF2B5EF4-FFF2-40B4-BE49-F238E27FC236}">
                <a16:creationId xmlns:a16="http://schemas.microsoft.com/office/drawing/2014/main" id="{49DA1DC1-0299-48DF-B769-EC21278BE737}"/>
              </a:ext>
            </a:extLst>
          </p:cNvPr>
          <p:cNvSpPr txBox="1"/>
          <p:nvPr/>
        </p:nvSpPr>
        <p:spPr>
          <a:xfrm>
            <a:off x="7957597" y="5393370"/>
            <a:ext cx="4234403" cy="369332"/>
          </a:xfrm>
          <a:prstGeom prst="rect">
            <a:avLst/>
          </a:prstGeom>
          <a:noFill/>
        </p:spPr>
        <p:txBody>
          <a:bodyPr wrap="square" rtlCol="0">
            <a:spAutoFit/>
          </a:bodyPr>
          <a:lstStyle/>
          <a:p>
            <a:r>
              <a:rPr lang="nl-NL" dirty="0"/>
              <a:t>2025 (voorlopig)</a:t>
            </a:r>
          </a:p>
        </p:txBody>
      </p:sp>
    </p:spTree>
    <p:extLst>
      <p:ext uri="{BB962C8B-B14F-4D97-AF65-F5344CB8AC3E}">
        <p14:creationId xmlns:p14="http://schemas.microsoft.com/office/powerpoint/2010/main" val="216922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2549537" y="1906778"/>
            <a:ext cx="7092925" cy="2387600"/>
          </a:xfrm>
        </p:spPr>
        <p:txBody>
          <a:bodyPr/>
          <a:lstStyle/>
          <a:p>
            <a:r>
              <a:rPr lang="nl-NL" dirty="0"/>
              <a:t>Het vervolg van deze avond</a:t>
            </a:r>
          </a:p>
        </p:txBody>
      </p:sp>
      <p:sp>
        <p:nvSpPr>
          <p:cNvPr id="8" name="Tijdelijke aanduiding voor tekst 7"/>
          <p:cNvSpPr>
            <a:spLocks noGrp="1"/>
          </p:cNvSpPr>
          <p:nvPr>
            <p:ph type="body" sz="quarter" idx="13"/>
          </p:nvPr>
        </p:nvSpPr>
        <p:spPr/>
        <p:txBody>
          <a:bodyPr/>
          <a:lstStyle/>
          <a:p>
            <a:endParaRPr lang="nl-NL"/>
          </a:p>
        </p:txBody>
      </p:sp>
      <p:sp>
        <p:nvSpPr>
          <p:cNvPr id="6" name="Tijdelijke aanduiding voor dianummer 4">
            <a:extLst>
              <a:ext uri="{FF2B5EF4-FFF2-40B4-BE49-F238E27FC236}">
                <a16:creationId xmlns:a16="http://schemas.microsoft.com/office/drawing/2014/main" id="{E67EE6D7-59A2-4795-A9D5-47B30DAA79E9}"/>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22</a:t>
            </a:fld>
            <a:endParaRPr lang="en-GB" sz="800" dirty="0"/>
          </a:p>
        </p:txBody>
      </p:sp>
      <p:pic>
        <p:nvPicPr>
          <p:cNvPr id="3" name="Afbeelding 2">
            <a:extLst>
              <a:ext uri="{FF2B5EF4-FFF2-40B4-BE49-F238E27FC236}">
                <a16:creationId xmlns:a16="http://schemas.microsoft.com/office/drawing/2014/main" id="{3FF0B317-0825-4AF5-A1AB-EDE01D18767D}"/>
              </a:ext>
            </a:extLst>
          </p:cNvPr>
          <p:cNvPicPr>
            <a:picLocks noChangeAspect="1"/>
          </p:cNvPicPr>
          <p:nvPr/>
        </p:nvPicPr>
        <p:blipFill>
          <a:blip r:embed="rId2"/>
          <a:stretch>
            <a:fillRect/>
          </a:stretch>
        </p:blipFill>
        <p:spPr>
          <a:xfrm>
            <a:off x="4626154" y="3429000"/>
            <a:ext cx="2488130" cy="2194560"/>
          </a:xfrm>
          <a:prstGeom prst="rect">
            <a:avLst/>
          </a:prstGeom>
        </p:spPr>
      </p:pic>
    </p:spTree>
    <p:extLst>
      <p:ext uri="{BB962C8B-B14F-4D97-AF65-F5344CB8AC3E}">
        <p14:creationId xmlns:p14="http://schemas.microsoft.com/office/powerpoint/2010/main" val="2579972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45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803275" y="2025650"/>
            <a:ext cx="6765925" cy="2387600"/>
          </a:xfrm>
        </p:spPr>
        <p:txBody>
          <a:bodyPr/>
          <a:lstStyle/>
          <a:p>
            <a:r>
              <a:rPr lang="nl-NL" dirty="0"/>
              <a:t>Terugblik informatieavond 12 oktober 2021</a:t>
            </a:r>
          </a:p>
        </p:txBody>
      </p:sp>
      <p:sp>
        <p:nvSpPr>
          <p:cNvPr id="8" name="Tijdelijke aanduiding voor tekst 7"/>
          <p:cNvSpPr>
            <a:spLocks noGrp="1"/>
          </p:cNvSpPr>
          <p:nvPr>
            <p:ph type="body" sz="quarter" idx="13"/>
          </p:nvPr>
        </p:nvSpPr>
        <p:spPr/>
        <p:txBody>
          <a:bodyPr/>
          <a:lstStyle/>
          <a:p>
            <a:endParaRPr lang="nl-NL"/>
          </a:p>
        </p:txBody>
      </p:sp>
      <p:sp>
        <p:nvSpPr>
          <p:cNvPr id="6" name="Tijdelijke aanduiding voor dianummer 4">
            <a:extLst>
              <a:ext uri="{FF2B5EF4-FFF2-40B4-BE49-F238E27FC236}">
                <a16:creationId xmlns:a16="http://schemas.microsoft.com/office/drawing/2014/main" id="{E67EE6D7-59A2-4795-A9D5-47B30DAA79E9}"/>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3</a:t>
            </a:fld>
            <a:endParaRPr lang="en-GB" sz="800" dirty="0"/>
          </a:p>
        </p:txBody>
      </p:sp>
    </p:spTree>
    <p:extLst>
      <p:ext uri="{BB962C8B-B14F-4D97-AF65-F5344CB8AC3E}">
        <p14:creationId xmlns:p14="http://schemas.microsoft.com/office/powerpoint/2010/main" val="335692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DDD1D37-8B99-4FC0-81B2-C76DCCF6002B}"/>
              </a:ext>
            </a:extLst>
          </p:cNvPr>
          <p:cNvPicPr>
            <a:picLocks noChangeAspect="1"/>
          </p:cNvPicPr>
          <p:nvPr/>
        </p:nvPicPr>
        <p:blipFill>
          <a:blip r:embed="rId3">
            <a:alphaModFix amt="35000"/>
          </a:blip>
          <a:stretch>
            <a:fillRect/>
          </a:stretch>
        </p:blipFill>
        <p:spPr>
          <a:xfrm>
            <a:off x="0" y="-425181"/>
            <a:ext cx="12192000" cy="9143999"/>
          </a:xfrm>
          <a:prstGeom prst="rect">
            <a:avLst/>
          </a:prstGeom>
        </p:spPr>
      </p:pic>
      <p:sp>
        <p:nvSpPr>
          <p:cNvPr id="9" name="Titel 6"/>
          <p:cNvSpPr>
            <a:spLocks noGrp="1"/>
          </p:cNvSpPr>
          <p:nvPr>
            <p:ph type="title"/>
          </p:nvPr>
        </p:nvSpPr>
        <p:spPr>
          <a:xfrm>
            <a:off x="728943" y="104946"/>
            <a:ext cx="11124701" cy="887413"/>
          </a:xfrm>
        </p:spPr>
        <p:txBody>
          <a:bodyPr>
            <a:normAutofit/>
          </a:bodyPr>
          <a:lstStyle/>
          <a:p>
            <a:r>
              <a:rPr lang="nl-NL" sz="3200" dirty="0"/>
              <a:t>Doelstellingen Beverweg</a:t>
            </a:r>
            <a:endParaRPr lang="nl-NL" sz="3200" b="0" dirty="0"/>
          </a:p>
        </p:txBody>
      </p:sp>
      <p:sp>
        <p:nvSpPr>
          <p:cNvPr id="4" name="Tijdelijke aanduiding voor dianummer 4">
            <a:extLst>
              <a:ext uri="{FF2B5EF4-FFF2-40B4-BE49-F238E27FC236}">
                <a16:creationId xmlns:a16="http://schemas.microsoft.com/office/drawing/2014/main" id="{91F3C70B-20A8-4D82-87FE-B13C02F25FED}"/>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4</a:t>
            </a:fld>
            <a:endParaRPr lang="en-GB" sz="800" dirty="0"/>
          </a:p>
        </p:txBody>
      </p:sp>
      <p:sp>
        <p:nvSpPr>
          <p:cNvPr id="2" name="Rechthoek 1">
            <a:extLst>
              <a:ext uri="{FF2B5EF4-FFF2-40B4-BE49-F238E27FC236}">
                <a16:creationId xmlns:a16="http://schemas.microsoft.com/office/drawing/2014/main" id="{A203DD3F-9CB7-45C2-AEE0-FC68A6C8BB27}"/>
              </a:ext>
            </a:extLst>
          </p:cNvPr>
          <p:cNvSpPr/>
          <p:nvPr/>
        </p:nvSpPr>
        <p:spPr>
          <a:xfrm>
            <a:off x="0" y="4146819"/>
            <a:ext cx="12192000" cy="27111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BD1B41F3-0770-46CC-AE6E-0C86F259E62B}"/>
              </a:ext>
            </a:extLst>
          </p:cNvPr>
          <p:cNvSpPr txBox="1"/>
          <p:nvPr/>
        </p:nvSpPr>
        <p:spPr>
          <a:xfrm>
            <a:off x="728943" y="4789696"/>
            <a:ext cx="1891558" cy="1977464"/>
          </a:xfrm>
          <a:prstGeom prst="rect">
            <a:avLst/>
          </a:prstGeom>
          <a:noFill/>
        </p:spPr>
        <p:txBody>
          <a:bodyPr wrap="square" rtlCol="0">
            <a:spAutoFit/>
          </a:bodyPr>
          <a:lstStyle/>
          <a:p>
            <a:pPr>
              <a:lnSpc>
                <a:spcPct val="150000"/>
              </a:lnSpc>
              <a:spcAft>
                <a:spcPts val="800"/>
              </a:spcAft>
            </a:pPr>
            <a:r>
              <a:rPr lang="nl-NL" sz="2000" dirty="0">
                <a:solidFill>
                  <a:schemeClr val="bg1"/>
                </a:solidFill>
                <a:latin typeface="+mj-lt"/>
              </a:rPr>
              <a:t>Leefbaarheid       Veiligheid                 Milieu</a:t>
            </a:r>
          </a:p>
          <a:p>
            <a:pPr>
              <a:lnSpc>
                <a:spcPct val="150000"/>
              </a:lnSpc>
            </a:pPr>
            <a:endParaRPr lang="nl-NL" sz="2000" dirty="0">
              <a:solidFill>
                <a:schemeClr val="bg1"/>
              </a:solidFill>
              <a:latin typeface="+mj-lt"/>
            </a:endParaRPr>
          </a:p>
        </p:txBody>
      </p:sp>
      <p:sp>
        <p:nvSpPr>
          <p:cNvPr id="3" name="Tekstvak 2">
            <a:extLst>
              <a:ext uri="{FF2B5EF4-FFF2-40B4-BE49-F238E27FC236}">
                <a16:creationId xmlns:a16="http://schemas.microsoft.com/office/drawing/2014/main" id="{F7789556-DDCB-4FCB-9105-2ABBDE5CC869}"/>
              </a:ext>
            </a:extLst>
          </p:cNvPr>
          <p:cNvSpPr txBox="1"/>
          <p:nvPr/>
        </p:nvSpPr>
        <p:spPr>
          <a:xfrm>
            <a:off x="10237337" y="4661403"/>
            <a:ext cx="1708724" cy="2900794"/>
          </a:xfrm>
          <a:prstGeom prst="rect">
            <a:avLst/>
          </a:prstGeom>
          <a:noFill/>
        </p:spPr>
        <p:txBody>
          <a:bodyPr wrap="square" rtlCol="0">
            <a:spAutoFit/>
          </a:bodyPr>
          <a:lstStyle/>
          <a:p>
            <a:pPr>
              <a:lnSpc>
                <a:spcPct val="150000"/>
              </a:lnSpc>
              <a:spcAft>
                <a:spcPts val="800"/>
              </a:spcAft>
            </a:pPr>
            <a:r>
              <a:rPr lang="nl-NL" sz="2000" dirty="0" err="1">
                <a:solidFill>
                  <a:schemeClr val="bg1"/>
                </a:solidFill>
                <a:latin typeface="+mj-lt"/>
              </a:rPr>
              <a:t>Parkway</a:t>
            </a:r>
            <a:r>
              <a:rPr lang="nl-NL" sz="2000" dirty="0">
                <a:solidFill>
                  <a:schemeClr val="bg1"/>
                </a:solidFill>
                <a:latin typeface="+mj-lt"/>
              </a:rPr>
              <a:t>: groene uitstraling, biodiversiteit</a:t>
            </a:r>
          </a:p>
          <a:p>
            <a:pPr>
              <a:lnSpc>
                <a:spcPct val="150000"/>
              </a:lnSpc>
            </a:pPr>
            <a:endParaRPr lang="nl-NL" sz="2000" dirty="0">
              <a:solidFill>
                <a:schemeClr val="bg1"/>
              </a:solidFill>
              <a:latin typeface="+mj-lt"/>
            </a:endParaRPr>
          </a:p>
          <a:p>
            <a:pPr>
              <a:lnSpc>
                <a:spcPct val="150000"/>
              </a:lnSpc>
            </a:pPr>
            <a:endParaRPr lang="nl-NL" sz="2000" dirty="0">
              <a:solidFill>
                <a:schemeClr val="bg1"/>
              </a:solidFill>
              <a:latin typeface="+mj-lt"/>
            </a:endParaRPr>
          </a:p>
        </p:txBody>
      </p:sp>
      <p:sp>
        <p:nvSpPr>
          <p:cNvPr id="8" name="Tekstvak 7">
            <a:extLst>
              <a:ext uri="{FF2B5EF4-FFF2-40B4-BE49-F238E27FC236}">
                <a16:creationId xmlns:a16="http://schemas.microsoft.com/office/drawing/2014/main" id="{2351DA07-9D53-4709-AB81-F33CF6CEC8C3}"/>
              </a:ext>
            </a:extLst>
          </p:cNvPr>
          <p:cNvSpPr txBox="1"/>
          <p:nvPr/>
        </p:nvSpPr>
        <p:spPr>
          <a:xfrm>
            <a:off x="3725971" y="4544757"/>
            <a:ext cx="1891558" cy="2900794"/>
          </a:xfrm>
          <a:prstGeom prst="rect">
            <a:avLst/>
          </a:prstGeom>
          <a:noFill/>
        </p:spPr>
        <p:txBody>
          <a:bodyPr wrap="square" rtlCol="0">
            <a:spAutoFit/>
          </a:bodyPr>
          <a:lstStyle/>
          <a:p>
            <a:pPr>
              <a:lnSpc>
                <a:spcPct val="150000"/>
              </a:lnSpc>
              <a:spcAft>
                <a:spcPts val="800"/>
              </a:spcAft>
            </a:pPr>
            <a:r>
              <a:rPr lang="nl-NL" sz="2000" dirty="0">
                <a:solidFill>
                  <a:schemeClr val="bg1"/>
                </a:solidFill>
                <a:latin typeface="+mj-lt"/>
              </a:rPr>
              <a:t>Belangrijke verkeersfunctie voor de doorstroming</a:t>
            </a:r>
          </a:p>
          <a:p>
            <a:pPr>
              <a:lnSpc>
                <a:spcPct val="150000"/>
              </a:lnSpc>
            </a:pPr>
            <a:endParaRPr lang="nl-NL" sz="2000" dirty="0">
              <a:solidFill>
                <a:schemeClr val="bg1"/>
              </a:solidFill>
              <a:latin typeface="+mj-lt"/>
            </a:endParaRPr>
          </a:p>
          <a:p>
            <a:pPr>
              <a:lnSpc>
                <a:spcPct val="150000"/>
              </a:lnSpc>
            </a:pPr>
            <a:endParaRPr lang="nl-NL" sz="2000" dirty="0">
              <a:solidFill>
                <a:schemeClr val="bg1"/>
              </a:solidFill>
              <a:latin typeface="+mj-lt"/>
            </a:endParaRPr>
          </a:p>
        </p:txBody>
      </p:sp>
      <p:sp>
        <p:nvSpPr>
          <p:cNvPr id="10" name="Tekstvak 9">
            <a:extLst>
              <a:ext uri="{FF2B5EF4-FFF2-40B4-BE49-F238E27FC236}">
                <a16:creationId xmlns:a16="http://schemas.microsoft.com/office/drawing/2014/main" id="{76A90612-8DAD-48F6-A828-83F9001E716A}"/>
              </a:ext>
            </a:extLst>
          </p:cNvPr>
          <p:cNvSpPr txBox="1"/>
          <p:nvPr/>
        </p:nvSpPr>
        <p:spPr>
          <a:xfrm>
            <a:off x="6939694" y="4789696"/>
            <a:ext cx="2298900" cy="1515800"/>
          </a:xfrm>
          <a:prstGeom prst="rect">
            <a:avLst/>
          </a:prstGeom>
          <a:noFill/>
        </p:spPr>
        <p:txBody>
          <a:bodyPr wrap="square" rtlCol="0">
            <a:spAutoFit/>
          </a:bodyPr>
          <a:lstStyle/>
          <a:p>
            <a:pPr>
              <a:lnSpc>
                <a:spcPct val="150000"/>
              </a:lnSpc>
              <a:spcAft>
                <a:spcPts val="800"/>
              </a:spcAft>
            </a:pPr>
            <a:r>
              <a:rPr lang="nl-NL" sz="2000" dirty="0">
                <a:solidFill>
                  <a:schemeClr val="bg1"/>
                </a:solidFill>
                <a:latin typeface="+mj-lt"/>
              </a:rPr>
              <a:t>Mobiliteitsvisie: Stedelijke hoofdweg</a:t>
            </a:r>
          </a:p>
          <a:p>
            <a:pPr>
              <a:lnSpc>
                <a:spcPct val="150000"/>
              </a:lnSpc>
            </a:pPr>
            <a:endParaRPr lang="nl-NL" sz="2000" dirty="0">
              <a:solidFill>
                <a:schemeClr val="bg1"/>
              </a:solidFill>
              <a:latin typeface="+mj-lt"/>
            </a:endParaRPr>
          </a:p>
        </p:txBody>
      </p:sp>
    </p:spTree>
    <p:extLst>
      <p:ext uri="{BB962C8B-B14F-4D97-AF65-F5344CB8AC3E}">
        <p14:creationId xmlns:p14="http://schemas.microsoft.com/office/powerpoint/2010/main" val="18574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BAD77E8-BA68-4E60-B6CC-EF9335B63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288" b="29496"/>
          <a:stretch/>
        </p:blipFill>
        <p:spPr>
          <a:xfrm>
            <a:off x="0" y="1145165"/>
            <a:ext cx="12192000" cy="2850746"/>
          </a:xfrm>
          <a:prstGeom prst="rect">
            <a:avLst/>
          </a:prstGeom>
        </p:spPr>
      </p:pic>
      <p:sp>
        <p:nvSpPr>
          <p:cNvPr id="9" name="Titel 6"/>
          <p:cNvSpPr>
            <a:spLocks noGrp="1"/>
          </p:cNvSpPr>
          <p:nvPr>
            <p:ph type="title"/>
          </p:nvPr>
        </p:nvSpPr>
        <p:spPr>
          <a:xfrm>
            <a:off x="360886" y="146068"/>
            <a:ext cx="11124701" cy="887413"/>
          </a:xfrm>
        </p:spPr>
        <p:txBody>
          <a:bodyPr>
            <a:normAutofit/>
          </a:bodyPr>
          <a:lstStyle/>
          <a:p>
            <a:r>
              <a:rPr lang="nl-NL" sz="3200" b="0" dirty="0"/>
              <a:t>Huidige situatie</a:t>
            </a:r>
          </a:p>
        </p:txBody>
      </p:sp>
      <p:sp>
        <p:nvSpPr>
          <p:cNvPr id="5" name="Tijdelijke aanduiding voor dianummer 4">
            <a:extLst>
              <a:ext uri="{FF2B5EF4-FFF2-40B4-BE49-F238E27FC236}">
                <a16:creationId xmlns:a16="http://schemas.microsoft.com/office/drawing/2014/main" id="{14DB9B82-207C-4FC3-A3B2-C57E6B3394A2}"/>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5</a:t>
            </a:fld>
            <a:endParaRPr lang="en-GB" sz="800" dirty="0"/>
          </a:p>
        </p:txBody>
      </p:sp>
      <p:pic>
        <p:nvPicPr>
          <p:cNvPr id="15" name="Afbeelding 14" descr="Afbeelding met gras, lucht, buiten, licht&#10;&#10;Automatisch gegenereerde beschrijving">
            <a:extLst>
              <a:ext uri="{FF2B5EF4-FFF2-40B4-BE49-F238E27FC236}">
                <a16:creationId xmlns:a16="http://schemas.microsoft.com/office/drawing/2014/main" id="{D1D1C818-682D-4109-ACCD-0D31BFB66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525" y="5078325"/>
            <a:ext cx="1652385" cy="1239289"/>
          </a:xfrm>
          <a:prstGeom prst="rect">
            <a:avLst/>
          </a:prstGeom>
        </p:spPr>
      </p:pic>
      <p:pic>
        <p:nvPicPr>
          <p:cNvPr id="17" name="Afbeelding 16" descr="Afbeelding met tekst, buiten, lucht, weg&#10;&#10;Automatisch gegenereerde beschrijving">
            <a:extLst>
              <a:ext uri="{FF2B5EF4-FFF2-40B4-BE49-F238E27FC236}">
                <a16:creationId xmlns:a16="http://schemas.microsoft.com/office/drawing/2014/main" id="{30347D0D-C81C-45C2-A422-BD677F6A3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584" y="5404104"/>
            <a:ext cx="2010216" cy="1507663"/>
          </a:xfrm>
          <a:prstGeom prst="rect">
            <a:avLst/>
          </a:prstGeom>
        </p:spPr>
      </p:pic>
      <p:pic>
        <p:nvPicPr>
          <p:cNvPr id="21" name="Afbeelding 20" descr="Afbeelding met buiten, weg, boom, lucht&#10;&#10;Automatisch gegenereerde beschrijving">
            <a:extLst>
              <a:ext uri="{FF2B5EF4-FFF2-40B4-BE49-F238E27FC236}">
                <a16:creationId xmlns:a16="http://schemas.microsoft.com/office/drawing/2014/main" id="{5E38F769-B1A1-4848-90CA-A59F500F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0072" y="4290113"/>
            <a:ext cx="2100444" cy="1575333"/>
          </a:xfrm>
          <a:prstGeom prst="rect">
            <a:avLst/>
          </a:prstGeom>
        </p:spPr>
      </p:pic>
      <p:pic>
        <p:nvPicPr>
          <p:cNvPr id="23" name="Afbeelding 22" descr="Afbeelding met boom, grond, buiten, straat&#10;&#10;Automatisch gegenereerde beschrijving">
            <a:extLst>
              <a:ext uri="{FF2B5EF4-FFF2-40B4-BE49-F238E27FC236}">
                <a16:creationId xmlns:a16="http://schemas.microsoft.com/office/drawing/2014/main" id="{6F3ED468-B327-4C6A-A16B-1B74C15E7F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6215" y="4846197"/>
            <a:ext cx="1938528" cy="1453896"/>
          </a:xfrm>
          <a:prstGeom prst="rect">
            <a:avLst/>
          </a:prstGeom>
        </p:spPr>
      </p:pic>
      <p:pic>
        <p:nvPicPr>
          <p:cNvPr id="25" name="Afbeelding 24" descr="Afbeelding met boom, buiten, lucht, auto&#10;&#10;Automatisch gegenereerde beschrijving">
            <a:extLst>
              <a:ext uri="{FF2B5EF4-FFF2-40B4-BE49-F238E27FC236}">
                <a16:creationId xmlns:a16="http://schemas.microsoft.com/office/drawing/2014/main" id="{F5E992AE-B44D-443F-B901-1F43B49DED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5458" y="5163875"/>
            <a:ext cx="1984747" cy="1488560"/>
          </a:xfrm>
          <a:prstGeom prst="rect">
            <a:avLst/>
          </a:prstGeom>
        </p:spPr>
      </p:pic>
      <p:pic>
        <p:nvPicPr>
          <p:cNvPr id="27" name="Afbeelding 26">
            <a:extLst>
              <a:ext uri="{FF2B5EF4-FFF2-40B4-BE49-F238E27FC236}">
                <a16:creationId xmlns:a16="http://schemas.microsoft.com/office/drawing/2014/main" id="{4C771837-A4A5-4B16-8435-167F97CF98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3101" y="3720484"/>
            <a:ext cx="2262032" cy="1696523"/>
          </a:xfrm>
          <a:prstGeom prst="rect">
            <a:avLst/>
          </a:prstGeom>
        </p:spPr>
      </p:pic>
      <p:pic>
        <p:nvPicPr>
          <p:cNvPr id="13" name="Afbeelding 12" descr="Afbeelding met boom, plant&#10;&#10;Automatisch gegenereerde beschrijving">
            <a:extLst>
              <a:ext uri="{FF2B5EF4-FFF2-40B4-BE49-F238E27FC236}">
                <a16:creationId xmlns:a16="http://schemas.microsoft.com/office/drawing/2014/main" id="{24BAA263-8787-4D03-8700-89BCB75CC3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442362" y="3547156"/>
            <a:ext cx="1876677" cy="1407508"/>
          </a:xfrm>
          <a:prstGeom prst="rect">
            <a:avLst/>
          </a:prstGeom>
        </p:spPr>
      </p:pic>
      <p:pic>
        <p:nvPicPr>
          <p:cNvPr id="29" name="Afbeelding 28" descr="Afbeelding met boom, buiten, grond, plant&#10;&#10;Automatisch gegenereerde beschrijving">
            <a:extLst>
              <a:ext uri="{FF2B5EF4-FFF2-40B4-BE49-F238E27FC236}">
                <a16:creationId xmlns:a16="http://schemas.microsoft.com/office/drawing/2014/main" id="{9736EE35-9029-4ACA-8F54-12E808C1C6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072" y="5224373"/>
            <a:ext cx="2100444" cy="1575333"/>
          </a:xfrm>
          <a:prstGeom prst="rect">
            <a:avLst/>
          </a:prstGeom>
        </p:spPr>
      </p:pic>
      <p:pic>
        <p:nvPicPr>
          <p:cNvPr id="31" name="Afbeelding 30" descr="Afbeelding met boom, buiten, gras, straat&#10;&#10;Automatisch gegenereerde beschrijving">
            <a:extLst>
              <a:ext uri="{FF2B5EF4-FFF2-40B4-BE49-F238E27FC236}">
                <a16:creationId xmlns:a16="http://schemas.microsoft.com/office/drawing/2014/main" id="{2B9A61BA-BE12-4319-897D-34A7570EDE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45" y="3405203"/>
            <a:ext cx="2255219" cy="1691414"/>
          </a:xfrm>
          <a:prstGeom prst="rect">
            <a:avLst/>
          </a:prstGeom>
        </p:spPr>
      </p:pic>
    </p:spTree>
    <p:extLst>
      <p:ext uri="{BB962C8B-B14F-4D97-AF65-F5344CB8AC3E}">
        <p14:creationId xmlns:p14="http://schemas.microsoft.com/office/powerpoint/2010/main" val="272339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F8A993F-CA82-4DA1-A911-13012C6A2F63}"/>
              </a:ext>
            </a:extLst>
          </p:cNvPr>
          <p:cNvPicPr>
            <a:picLocks noChangeAspect="1"/>
          </p:cNvPicPr>
          <p:nvPr/>
        </p:nvPicPr>
        <p:blipFill rotWithShape="1">
          <a:blip r:embed="rId3"/>
          <a:srcRect l="41679" r="30126"/>
          <a:stretch/>
        </p:blipFill>
        <p:spPr>
          <a:xfrm>
            <a:off x="839415" y="908720"/>
            <a:ext cx="1656185" cy="5616624"/>
          </a:xfrm>
          <a:prstGeom prst="rect">
            <a:avLst/>
          </a:prstGeom>
        </p:spPr>
      </p:pic>
      <p:sp>
        <p:nvSpPr>
          <p:cNvPr id="9" name="Titel 6"/>
          <p:cNvSpPr>
            <a:spLocks noGrp="1"/>
          </p:cNvSpPr>
          <p:nvPr>
            <p:ph type="title"/>
          </p:nvPr>
        </p:nvSpPr>
        <p:spPr>
          <a:xfrm>
            <a:off x="767408" y="-194717"/>
            <a:ext cx="11124701" cy="887413"/>
          </a:xfrm>
        </p:spPr>
        <p:txBody>
          <a:bodyPr>
            <a:normAutofit/>
          </a:bodyPr>
          <a:lstStyle/>
          <a:p>
            <a:r>
              <a:rPr lang="nl-NL" sz="3200" b="0" dirty="0"/>
              <a:t>Analyses</a:t>
            </a:r>
          </a:p>
        </p:txBody>
      </p:sp>
      <p:sp>
        <p:nvSpPr>
          <p:cNvPr id="4" name="Tekstvak 3">
            <a:extLst>
              <a:ext uri="{FF2B5EF4-FFF2-40B4-BE49-F238E27FC236}">
                <a16:creationId xmlns:a16="http://schemas.microsoft.com/office/drawing/2014/main" id="{834800B4-CFA9-430E-8B00-E4338DC3B7C3}"/>
              </a:ext>
            </a:extLst>
          </p:cNvPr>
          <p:cNvSpPr txBox="1"/>
          <p:nvPr/>
        </p:nvSpPr>
        <p:spPr>
          <a:xfrm>
            <a:off x="2828555" y="1067589"/>
            <a:ext cx="9055085" cy="5945217"/>
          </a:xfrm>
          <a:prstGeom prst="rect">
            <a:avLst/>
          </a:prstGeom>
          <a:noFill/>
        </p:spPr>
        <p:txBody>
          <a:bodyPr wrap="square" rtlCol="0">
            <a:spAutoFit/>
          </a:bodyPr>
          <a:lstStyle/>
          <a:p>
            <a:pPr>
              <a:lnSpc>
                <a:spcPct val="150000"/>
              </a:lnSpc>
            </a:pPr>
            <a:r>
              <a:rPr lang="nl-NL" sz="1400" b="1" dirty="0"/>
              <a:t>Verkeerskundige analyse:</a:t>
            </a:r>
          </a:p>
          <a:p>
            <a:pPr marL="285750" indent="-285750">
              <a:lnSpc>
                <a:spcPct val="150000"/>
              </a:lnSpc>
              <a:buFont typeface="Arial" panose="020B0604020202020204" pitchFamily="34" charset="0"/>
              <a:buChar char="•"/>
            </a:pPr>
            <a:r>
              <a:rPr lang="nl-NL" sz="1400" b="1" dirty="0"/>
              <a:t>Parkeerdruk</a:t>
            </a:r>
          </a:p>
          <a:p>
            <a:pPr marL="285750" indent="-285750">
              <a:lnSpc>
                <a:spcPct val="150000"/>
              </a:lnSpc>
              <a:buFont typeface="Arial" panose="020B0604020202020204" pitchFamily="34" charset="0"/>
              <a:buChar char="•"/>
            </a:pPr>
            <a:r>
              <a:rPr lang="nl-NL" sz="1400" b="1" dirty="0"/>
              <a:t>Oversteekbaarheid:</a:t>
            </a:r>
            <a:r>
              <a:rPr lang="nl-NL" sz="1400" dirty="0"/>
              <a:t>  Slecht en onveilig: Weinig oversteekmogelijkheden voor voetgangers</a:t>
            </a:r>
          </a:p>
          <a:p>
            <a:pPr marL="285750" indent="-285750">
              <a:lnSpc>
                <a:spcPct val="150000"/>
              </a:lnSpc>
              <a:buFont typeface="Arial" panose="020B0604020202020204" pitchFamily="34" charset="0"/>
              <a:buChar char="•"/>
            </a:pPr>
            <a:r>
              <a:rPr lang="nl-NL" sz="1400" b="1" dirty="0"/>
              <a:t>Fietsveiligheid</a:t>
            </a:r>
            <a:r>
              <a:rPr lang="nl-NL" sz="1400" dirty="0"/>
              <a:t>:         Slechte oversteekbaarheid </a:t>
            </a:r>
            <a:r>
              <a:rPr lang="nl-NL" sz="1400" dirty="0">
                <a:sym typeface="Wingdings" panose="05000000000000000000" pitchFamily="2" charset="2"/>
              </a:rPr>
              <a:t> Tegen richting in fietsen, </a:t>
            </a:r>
          </a:p>
          <a:p>
            <a:pPr>
              <a:lnSpc>
                <a:spcPct val="150000"/>
              </a:lnSpc>
            </a:pPr>
            <a:r>
              <a:rPr lang="nl-NL" sz="1400" dirty="0">
                <a:sym typeface="Wingdings" panose="05000000000000000000" pitchFamily="2" charset="2"/>
              </a:rPr>
              <a:t>	                      </a:t>
            </a:r>
            <a:r>
              <a:rPr lang="nl-NL" sz="1400" dirty="0"/>
              <a:t>vooral aan de oostzijde tussen de St. Ignatiusstraat en Claudius Prinsenlaan.</a:t>
            </a:r>
          </a:p>
          <a:p>
            <a:pPr marL="285750" indent="-285750">
              <a:lnSpc>
                <a:spcPct val="150000"/>
              </a:lnSpc>
              <a:buFont typeface="Arial" panose="020B0604020202020204" pitchFamily="34" charset="0"/>
              <a:buChar char="•"/>
            </a:pPr>
            <a:r>
              <a:rPr lang="nl-NL" sz="1400" b="1" dirty="0"/>
              <a:t>Doorstroming</a:t>
            </a:r>
            <a:r>
              <a:rPr lang="nl-NL" sz="1400" dirty="0"/>
              <a:t>:            Links opgaand en afslaand verkeer van niet geregelde kruispunten en inparkeren.</a:t>
            </a:r>
          </a:p>
          <a:p>
            <a:pPr>
              <a:lnSpc>
                <a:spcPct val="150000"/>
              </a:lnSpc>
            </a:pPr>
            <a:endParaRPr lang="nl-NL" sz="1400" dirty="0"/>
          </a:p>
          <a:p>
            <a:pPr>
              <a:lnSpc>
                <a:spcPct val="150000"/>
              </a:lnSpc>
            </a:pPr>
            <a:r>
              <a:rPr lang="nl-NL" sz="1400" b="1" dirty="0"/>
              <a:t>Ruimtelijke analyse:</a:t>
            </a:r>
          </a:p>
          <a:p>
            <a:pPr marL="285750" indent="-285750">
              <a:lnSpc>
                <a:spcPct val="150000"/>
              </a:lnSpc>
              <a:buFont typeface="Arial" panose="020B0604020202020204" pitchFamily="34" charset="0"/>
              <a:buChar char="•"/>
            </a:pPr>
            <a:r>
              <a:rPr lang="nl-NL" sz="1400" b="1" dirty="0"/>
              <a:t>Ambitie gemeente: </a:t>
            </a:r>
          </a:p>
          <a:p>
            <a:pPr marL="742950" lvl="1" indent="-285750">
              <a:lnSpc>
                <a:spcPct val="150000"/>
              </a:lnSpc>
              <a:buFont typeface="Arial" panose="020B0604020202020204" pitchFamily="34" charset="0"/>
              <a:buChar char="•"/>
            </a:pPr>
            <a:r>
              <a:rPr lang="nl-NL" sz="1400" dirty="0"/>
              <a:t>Beverweg naar </a:t>
            </a:r>
            <a:r>
              <a:rPr lang="nl-NL" sz="1400" dirty="0" err="1"/>
              <a:t>Parkway</a:t>
            </a:r>
            <a:endParaRPr lang="nl-NL" sz="1400" dirty="0"/>
          </a:p>
          <a:p>
            <a:pPr marL="742950" lvl="1" indent="-285750">
              <a:lnSpc>
                <a:spcPct val="150000"/>
              </a:lnSpc>
              <a:buFont typeface="Arial" panose="020B0604020202020204" pitchFamily="34" charset="0"/>
              <a:buChar char="•"/>
            </a:pPr>
            <a:r>
              <a:rPr lang="nl-NL" sz="1400" dirty="0"/>
              <a:t>Biodiversiteit en natuurwaarde (voorkomen oververhitting)</a:t>
            </a:r>
          </a:p>
          <a:p>
            <a:pPr marL="742950" lvl="1" indent="-285750">
              <a:lnSpc>
                <a:spcPct val="150000"/>
              </a:lnSpc>
              <a:buFont typeface="Arial" panose="020B0604020202020204" pitchFamily="34" charset="0"/>
              <a:buChar char="•"/>
            </a:pPr>
            <a:r>
              <a:rPr lang="nl-NL" sz="1400" dirty="0"/>
              <a:t>Openbare ruimte meer klimaat adaptief inrichten</a:t>
            </a:r>
          </a:p>
          <a:p>
            <a:pPr marL="285750" indent="-285750">
              <a:lnSpc>
                <a:spcPct val="150000"/>
              </a:lnSpc>
              <a:buFont typeface="Arial" panose="020B0604020202020204" pitchFamily="34" charset="0"/>
              <a:buChar char="•"/>
            </a:pPr>
            <a:r>
              <a:rPr lang="nl-NL" sz="1400" b="1" dirty="0"/>
              <a:t>Bomenstructuur</a:t>
            </a:r>
            <a:r>
              <a:rPr lang="nl-NL" sz="1400" dirty="0"/>
              <a:t>: </a:t>
            </a:r>
          </a:p>
          <a:p>
            <a:pPr marL="742950" lvl="1" indent="-285750">
              <a:lnSpc>
                <a:spcPct val="150000"/>
              </a:lnSpc>
              <a:buFont typeface="Arial" panose="020B0604020202020204" pitchFamily="34" charset="0"/>
              <a:buChar char="•"/>
            </a:pPr>
            <a:r>
              <a:rPr lang="nl-NL" sz="1400" dirty="0"/>
              <a:t>Hoofdbomenstructuur</a:t>
            </a:r>
          </a:p>
          <a:p>
            <a:pPr marL="742950" lvl="1" indent="-285750">
              <a:lnSpc>
                <a:spcPct val="150000"/>
              </a:lnSpc>
              <a:buFont typeface="Arial" panose="020B0604020202020204" pitchFamily="34" charset="0"/>
              <a:buChar char="•"/>
            </a:pPr>
            <a:r>
              <a:rPr lang="nl-NL" sz="1400" dirty="0"/>
              <a:t>2/3 van de bomen slechte conditie door beperkte groeiplaats (deel van de bomen levensverwachting &lt; 15 jaar)</a:t>
            </a:r>
          </a:p>
          <a:p>
            <a:pPr marL="742950" lvl="1" indent="-285750">
              <a:lnSpc>
                <a:spcPct val="150000"/>
              </a:lnSpc>
              <a:buFont typeface="Arial" panose="020B0604020202020204" pitchFamily="34" charset="0"/>
              <a:buChar char="•"/>
            </a:pPr>
            <a:r>
              <a:rPr lang="nl-NL" sz="1400" dirty="0"/>
              <a:t>Veel wortelopdruk in voetpaden en fietspaden</a:t>
            </a:r>
          </a:p>
          <a:p>
            <a:pPr marL="285750" indent="-285750">
              <a:lnSpc>
                <a:spcPct val="150000"/>
              </a:lnSpc>
              <a:buFont typeface="Arial" panose="020B0604020202020204" pitchFamily="34" charset="0"/>
              <a:buChar char="•"/>
            </a:pPr>
            <a:endParaRPr lang="nl-NL" sz="1400" dirty="0"/>
          </a:p>
          <a:p>
            <a:pPr lvl="1">
              <a:lnSpc>
                <a:spcPct val="200000"/>
              </a:lnSpc>
            </a:pPr>
            <a:r>
              <a:rPr lang="nl-NL" sz="1400" dirty="0"/>
              <a:t>	</a:t>
            </a:r>
          </a:p>
        </p:txBody>
      </p:sp>
      <p:sp>
        <p:nvSpPr>
          <p:cNvPr id="8" name="Tijdelijke aanduiding voor dianummer 4">
            <a:extLst>
              <a:ext uri="{FF2B5EF4-FFF2-40B4-BE49-F238E27FC236}">
                <a16:creationId xmlns:a16="http://schemas.microsoft.com/office/drawing/2014/main" id="{CA9D3B83-64D4-4F3C-A7F4-100C98595C87}"/>
              </a:ext>
            </a:extLst>
          </p:cNvPr>
          <p:cNvSpPr txBox="1">
            <a:spLocks/>
          </p:cNvSpPr>
          <p:nvPr/>
        </p:nvSpPr>
        <p:spPr>
          <a:xfrm>
            <a:off x="11736911" y="6464973"/>
            <a:ext cx="310393" cy="20247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6</a:t>
            </a:fld>
            <a:endParaRPr lang="en-GB" sz="800" dirty="0"/>
          </a:p>
        </p:txBody>
      </p:sp>
    </p:spTree>
    <p:extLst>
      <p:ext uri="{BB962C8B-B14F-4D97-AF65-F5344CB8AC3E}">
        <p14:creationId xmlns:p14="http://schemas.microsoft.com/office/powerpoint/2010/main" val="101663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A4F7FCD-B692-49A0-85C2-F9B7973436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itel 6">
            <a:extLst>
              <a:ext uri="{FF2B5EF4-FFF2-40B4-BE49-F238E27FC236}">
                <a16:creationId xmlns:a16="http://schemas.microsoft.com/office/drawing/2014/main" id="{926FFF48-B6C2-45A1-BF4C-D19CDCE3F53D}"/>
              </a:ext>
            </a:extLst>
          </p:cNvPr>
          <p:cNvSpPr txBox="1">
            <a:spLocks/>
          </p:cNvSpPr>
          <p:nvPr/>
        </p:nvSpPr>
        <p:spPr>
          <a:xfrm>
            <a:off x="767408" y="-194717"/>
            <a:ext cx="11124701" cy="88741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kern="1200" cap="none" baseline="0">
                <a:solidFill>
                  <a:schemeClr val="tx1"/>
                </a:solidFill>
                <a:latin typeface="+mj-lt"/>
                <a:ea typeface="+mj-ea"/>
                <a:cs typeface="+mj-cs"/>
              </a:defRPr>
            </a:lvl1pPr>
          </a:lstStyle>
          <a:p>
            <a:r>
              <a:rPr lang="nl-NL" dirty="0"/>
              <a:t>Parkeren</a:t>
            </a:r>
          </a:p>
        </p:txBody>
      </p:sp>
      <p:sp>
        <p:nvSpPr>
          <p:cNvPr id="8" name="Tekstvak 7">
            <a:extLst>
              <a:ext uri="{FF2B5EF4-FFF2-40B4-BE49-F238E27FC236}">
                <a16:creationId xmlns:a16="http://schemas.microsoft.com/office/drawing/2014/main" id="{BF21BB38-D4E8-49E0-B110-5BC7404FA173}"/>
              </a:ext>
            </a:extLst>
          </p:cNvPr>
          <p:cNvSpPr txBox="1"/>
          <p:nvPr/>
        </p:nvSpPr>
        <p:spPr>
          <a:xfrm>
            <a:off x="731403" y="1336118"/>
            <a:ext cx="11196709" cy="4185761"/>
          </a:xfrm>
          <a:prstGeom prst="rect">
            <a:avLst/>
          </a:prstGeom>
          <a:noFill/>
        </p:spPr>
        <p:txBody>
          <a:bodyPr wrap="square" rtlCol="0">
            <a:spAutoFit/>
          </a:bodyPr>
          <a:lstStyle/>
          <a:p>
            <a:pPr>
              <a:lnSpc>
                <a:spcPct val="150000"/>
              </a:lnSpc>
              <a:spcAft>
                <a:spcPts val="800"/>
              </a:spcAft>
            </a:pPr>
            <a:endParaRPr lang="nl-NL" sz="1600" b="0" i="0" u="none" strike="noStrike" baseline="0" dirty="0">
              <a:solidFill>
                <a:srgbClr val="000000"/>
              </a:solidFill>
            </a:endParaRPr>
          </a:p>
          <a:p>
            <a:pPr marL="285750" indent="-285750">
              <a:lnSpc>
                <a:spcPct val="150000"/>
              </a:lnSpc>
              <a:spcAft>
                <a:spcPts val="800"/>
              </a:spcAft>
              <a:buFont typeface="Arial" panose="020B0604020202020204" pitchFamily="34" charset="0"/>
              <a:buChar char="•"/>
            </a:pPr>
            <a:r>
              <a:rPr lang="nl-NL" sz="1600" dirty="0">
                <a:solidFill>
                  <a:srgbClr val="000000"/>
                </a:solidFill>
              </a:rPr>
              <a:t>Parkeerdruk Brabantpark hoog</a:t>
            </a:r>
          </a:p>
          <a:p>
            <a:pPr marL="285750" indent="-285750">
              <a:lnSpc>
                <a:spcPct val="150000"/>
              </a:lnSpc>
              <a:spcAft>
                <a:spcPts val="800"/>
              </a:spcAft>
              <a:buFont typeface="Arial" panose="020B0604020202020204" pitchFamily="34" charset="0"/>
              <a:buChar char="•"/>
            </a:pPr>
            <a:r>
              <a:rPr lang="nl-NL" sz="1600" dirty="0">
                <a:solidFill>
                  <a:srgbClr val="000000"/>
                </a:solidFill>
              </a:rPr>
              <a:t>Veel parkeerders o.a. </a:t>
            </a:r>
            <a:r>
              <a:rPr lang="nl-NL" sz="1600" dirty="0" err="1">
                <a:solidFill>
                  <a:srgbClr val="000000"/>
                </a:solidFill>
              </a:rPr>
              <a:t>Avans</a:t>
            </a:r>
            <a:r>
              <a:rPr lang="nl-NL" sz="1600" dirty="0">
                <a:solidFill>
                  <a:srgbClr val="000000"/>
                </a:solidFill>
              </a:rPr>
              <a:t> en centrum</a:t>
            </a:r>
          </a:p>
          <a:p>
            <a:pPr marL="285750" indent="-285750">
              <a:lnSpc>
                <a:spcPct val="150000"/>
              </a:lnSpc>
              <a:spcAft>
                <a:spcPts val="800"/>
              </a:spcAft>
              <a:buFont typeface="Arial" panose="020B0604020202020204" pitchFamily="34" charset="0"/>
              <a:buChar char="•"/>
            </a:pPr>
            <a:r>
              <a:rPr lang="nl-NL" sz="1600" dirty="0">
                <a:solidFill>
                  <a:srgbClr val="000000"/>
                </a:solidFill>
              </a:rPr>
              <a:t>Klachten parkeerdruk en –overlast</a:t>
            </a:r>
          </a:p>
          <a:p>
            <a:pPr marL="285750" indent="-285750">
              <a:lnSpc>
                <a:spcPct val="150000"/>
              </a:lnSpc>
              <a:spcAft>
                <a:spcPts val="800"/>
              </a:spcAft>
              <a:buFont typeface="Arial" panose="020B0604020202020204" pitchFamily="34" charset="0"/>
              <a:buChar char="•"/>
            </a:pPr>
            <a:r>
              <a:rPr lang="nl-NL" sz="1600" dirty="0">
                <a:solidFill>
                  <a:srgbClr val="000000"/>
                </a:solidFill>
              </a:rPr>
              <a:t>Fiscalisering vormt oplossing</a:t>
            </a:r>
          </a:p>
          <a:p>
            <a:pPr marL="285750" indent="-285750">
              <a:lnSpc>
                <a:spcPct val="150000"/>
              </a:lnSpc>
              <a:spcAft>
                <a:spcPts val="800"/>
              </a:spcAft>
              <a:buFont typeface="Arial" panose="020B0604020202020204" pitchFamily="34" charset="0"/>
              <a:buChar char="•"/>
            </a:pPr>
            <a:r>
              <a:rPr lang="nl-NL" sz="1600" dirty="0">
                <a:solidFill>
                  <a:srgbClr val="000000"/>
                </a:solidFill>
              </a:rPr>
              <a:t>Invoering fiscalisering eind 2023?</a:t>
            </a:r>
          </a:p>
          <a:p>
            <a:pPr marL="285750" indent="-285750">
              <a:lnSpc>
                <a:spcPct val="150000"/>
              </a:lnSpc>
              <a:spcAft>
                <a:spcPts val="800"/>
              </a:spcAft>
              <a:buFont typeface="Arial" panose="020B0604020202020204" pitchFamily="34" charset="0"/>
              <a:buChar char="•"/>
            </a:pPr>
            <a:r>
              <a:rPr lang="nl-NL" sz="1600" dirty="0">
                <a:solidFill>
                  <a:srgbClr val="000000"/>
                </a:solidFill>
              </a:rPr>
              <a:t>Klankboordgroep voor begrenzing etc.</a:t>
            </a:r>
          </a:p>
          <a:p>
            <a:pPr>
              <a:lnSpc>
                <a:spcPct val="150000"/>
              </a:lnSpc>
              <a:spcAft>
                <a:spcPts val="800"/>
              </a:spcAft>
            </a:pPr>
            <a:r>
              <a:rPr lang="nl-NL" sz="1600" dirty="0">
                <a:solidFill>
                  <a:srgbClr val="000000"/>
                </a:solidFill>
              </a:rPr>
              <a:t> </a:t>
            </a:r>
          </a:p>
          <a:p>
            <a:pPr>
              <a:lnSpc>
                <a:spcPct val="150000"/>
              </a:lnSpc>
              <a:spcAft>
                <a:spcPts val="800"/>
              </a:spcAft>
            </a:pPr>
            <a:endParaRPr lang="nl-NL" sz="1600" dirty="0">
              <a:solidFill>
                <a:srgbClr val="000000"/>
              </a:solidFill>
            </a:endParaRPr>
          </a:p>
        </p:txBody>
      </p:sp>
      <p:sp>
        <p:nvSpPr>
          <p:cNvPr id="6" name="Tijdelijke aanduiding voor dianummer 4">
            <a:extLst>
              <a:ext uri="{FF2B5EF4-FFF2-40B4-BE49-F238E27FC236}">
                <a16:creationId xmlns:a16="http://schemas.microsoft.com/office/drawing/2014/main" id="{A7A4D914-B492-4548-97EA-A1FC25479A6B}"/>
              </a:ext>
            </a:extLst>
          </p:cNvPr>
          <p:cNvSpPr>
            <a:spLocks noGrp="1"/>
          </p:cNvSpPr>
          <p:nvPr>
            <p:ph type="sldNum" sz="quarter" idx="12"/>
          </p:nvPr>
        </p:nvSpPr>
        <p:spPr>
          <a:xfrm>
            <a:off x="11677475" y="6391275"/>
            <a:ext cx="250500" cy="252139"/>
          </a:xfrm>
        </p:spPr>
        <p:txBody>
          <a:bodyPr/>
          <a:lstStyle/>
          <a:p>
            <a:fld id="{A3EAEDCA-98D4-4724-9772-C653855CA076}" type="slidenum">
              <a:rPr lang="en-GB" sz="800" smtClean="0"/>
              <a:pPr/>
              <a:t>7</a:t>
            </a:fld>
            <a:endParaRPr lang="en-GB" sz="800" dirty="0"/>
          </a:p>
        </p:txBody>
      </p:sp>
      <p:pic>
        <p:nvPicPr>
          <p:cNvPr id="3" name="Afbeelding 2" descr="Afbeelding met boom, buiten, grond, weg&#10;&#10;Automatisch gegenereerde beschrijving">
            <a:extLst>
              <a:ext uri="{FF2B5EF4-FFF2-40B4-BE49-F238E27FC236}">
                <a16:creationId xmlns:a16="http://schemas.microsoft.com/office/drawing/2014/main" id="{63A9B8E8-4E40-4F82-A615-381740C61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6335" y="887413"/>
            <a:ext cx="3751639" cy="2813730"/>
          </a:xfrm>
          <a:prstGeom prst="rect">
            <a:avLst/>
          </a:prstGeom>
        </p:spPr>
      </p:pic>
      <p:pic>
        <p:nvPicPr>
          <p:cNvPr id="9" name="Afbeelding 8" descr="Afbeelding met boom, buiten, gras, plant&#10;&#10;Automatisch gegenereerde beschrijving">
            <a:extLst>
              <a:ext uri="{FF2B5EF4-FFF2-40B4-BE49-F238E27FC236}">
                <a16:creationId xmlns:a16="http://schemas.microsoft.com/office/drawing/2014/main" id="{25F394F2-69F1-496C-B3A7-FCC475DCE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6335" y="3856875"/>
            <a:ext cx="3751640" cy="2813730"/>
          </a:xfrm>
          <a:prstGeom prst="rect">
            <a:avLst/>
          </a:prstGeom>
        </p:spPr>
      </p:pic>
    </p:spTree>
    <p:extLst>
      <p:ext uri="{BB962C8B-B14F-4D97-AF65-F5344CB8AC3E}">
        <p14:creationId xmlns:p14="http://schemas.microsoft.com/office/powerpoint/2010/main" val="280107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803275" y="2025650"/>
            <a:ext cx="9904980" cy="2387600"/>
          </a:xfrm>
        </p:spPr>
        <p:txBody>
          <a:bodyPr/>
          <a:lstStyle/>
          <a:p>
            <a:r>
              <a:rPr lang="nl-NL" dirty="0"/>
              <a:t>variantenstudie</a:t>
            </a:r>
          </a:p>
        </p:txBody>
      </p:sp>
      <p:sp>
        <p:nvSpPr>
          <p:cNvPr id="4" name="Tijdelijke aanduiding voor tekst 3">
            <a:extLst>
              <a:ext uri="{FF2B5EF4-FFF2-40B4-BE49-F238E27FC236}">
                <a16:creationId xmlns:a16="http://schemas.microsoft.com/office/drawing/2014/main" id="{94E1B421-8DA3-4286-82DA-71EA8ADE601C}"/>
              </a:ext>
            </a:extLst>
          </p:cNvPr>
          <p:cNvSpPr>
            <a:spLocks noGrp="1"/>
          </p:cNvSpPr>
          <p:nvPr>
            <p:ph type="body" sz="quarter" idx="13"/>
          </p:nvPr>
        </p:nvSpPr>
        <p:spPr/>
        <p:txBody>
          <a:bodyPr/>
          <a:lstStyle/>
          <a:p>
            <a:endParaRPr lang="nl-NL"/>
          </a:p>
        </p:txBody>
      </p:sp>
      <p:sp>
        <p:nvSpPr>
          <p:cNvPr id="6" name="Tijdelijke aanduiding voor dianummer 4">
            <a:extLst>
              <a:ext uri="{FF2B5EF4-FFF2-40B4-BE49-F238E27FC236}">
                <a16:creationId xmlns:a16="http://schemas.microsoft.com/office/drawing/2014/main" id="{D1DF2969-D35E-4E66-B944-062142E3C0CA}"/>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8</a:t>
            </a:fld>
            <a:endParaRPr lang="en-GB" sz="800" dirty="0"/>
          </a:p>
        </p:txBody>
      </p:sp>
    </p:spTree>
    <p:extLst>
      <p:ext uri="{BB962C8B-B14F-4D97-AF65-F5344CB8AC3E}">
        <p14:creationId xmlns:p14="http://schemas.microsoft.com/office/powerpoint/2010/main" val="3546899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6">
            <a:extLst>
              <a:ext uri="{FF2B5EF4-FFF2-40B4-BE49-F238E27FC236}">
                <a16:creationId xmlns:a16="http://schemas.microsoft.com/office/drawing/2014/main" id="{EE9D551E-62F5-473C-A02B-EE466E51C015}"/>
              </a:ext>
            </a:extLst>
          </p:cNvPr>
          <p:cNvSpPr>
            <a:spLocks noGrp="1"/>
          </p:cNvSpPr>
          <p:nvPr>
            <p:ph type="title"/>
          </p:nvPr>
        </p:nvSpPr>
        <p:spPr>
          <a:xfrm>
            <a:off x="767408" y="-194717"/>
            <a:ext cx="11124701" cy="887413"/>
          </a:xfrm>
        </p:spPr>
        <p:txBody>
          <a:bodyPr>
            <a:normAutofit/>
          </a:bodyPr>
          <a:lstStyle/>
          <a:p>
            <a:r>
              <a:rPr lang="nl-NL" sz="3200" dirty="0"/>
              <a:t>Denkrichtingen en oplossingen</a:t>
            </a:r>
          </a:p>
        </p:txBody>
      </p:sp>
      <p:sp>
        <p:nvSpPr>
          <p:cNvPr id="7" name="Tekstvak 6">
            <a:extLst>
              <a:ext uri="{FF2B5EF4-FFF2-40B4-BE49-F238E27FC236}">
                <a16:creationId xmlns:a16="http://schemas.microsoft.com/office/drawing/2014/main" id="{061AE1B4-37B4-4FA3-88B7-468ADD08F0AC}"/>
              </a:ext>
            </a:extLst>
          </p:cNvPr>
          <p:cNvSpPr txBox="1"/>
          <p:nvPr/>
        </p:nvSpPr>
        <p:spPr>
          <a:xfrm>
            <a:off x="731403" y="1638475"/>
            <a:ext cx="11196709" cy="4473019"/>
          </a:xfrm>
          <a:prstGeom prst="rect">
            <a:avLst/>
          </a:prstGeom>
          <a:noFill/>
        </p:spPr>
        <p:txBody>
          <a:bodyPr wrap="square" rtlCol="0">
            <a:spAutoFit/>
          </a:bodyPr>
          <a:lstStyle/>
          <a:p>
            <a:pPr>
              <a:lnSpc>
                <a:spcPct val="150000"/>
              </a:lnSpc>
            </a:pPr>
            <a:r>
              <a:rPr lang="nl-NL" sz="1600" b="1" dirty="0">
                <a:ea typeface="Calibri" panose="020F0502020204030204" pitchFamily="34" charset="0"/>
              </a:rPr>
              <a:t>Verbeteren verkeersveiligheid en doorstroming</a:t>
            </a:r>
          </a:p>
          <a:p>
            <a:pPr marL="285750" indent="-285750">
              <a:lnSpc>
                <a:spcPct val="150000"/>
              </a:lnSpc>
              <a:buFont typeface="Arial" panose="020B0604020202020204" pitchFamily="34" charset="0"/>
              <a:buChar char="•"/>
            </a:pPr>
            <a:r>
              <a:rPr lang="nl-NL" sz="1600" dirty="0">
                <a:ea typeface="Calibri" panose="020F0502020204030204" pitchFamily="34" charset="0"/>
              </a:rPr>
              <a:t>Beperken </a:t>
            </a:r>
            <a:r>
              <a:rPr lang="nl-NL" sz="1600" dirty="0" err="1">
                <a:ea typeface="Calibri" panose="020F0502020204030204" pitchFamily="34" charset="0"/>
              </a:rPr>
              <a:t>linksafslaand</a:t>
            </a:r>
            <a:r>
              <a:rPr lang="nl-NL" sz="1600" dirty="0">
                <a:ea typeface="Calibri" panose="020F0502020204030204" pitchFamily="34" charset="0"/>
              </a:rPr>
              <a:t> en overstekend autoverkeer. </a:t>
            </a:r>
          </a:p>
          <a:p>
            <a:pPr marL="285750" indent="-285750">
              <a:lnSpc>
                <a:spcPct val="150000"/>
              </a:lnSpc>
              <a:buFont typeface="Arial" panose="020B0604020202020204" pitchFamily="34" charset="0"/>
              <a:buChar char="•"/>
            </a:pPr>
            <a:r>
              <a:rPr lang="nl-NL" sz="1600" dirty="0">
                <a:ea typeface="Calibri" panose="020F0502020204030204" pitchFamily="34" charset="0"/>
              </a:rPr>
              <a:t>Fietspaden in twee richtingen ten zuiden van de Sint Ignatiusstraat. </a:t>
            </a:r>
          </a:p>
          <a:p>
            <a:pPr marL="285750" indent="-285750">
              <a:lnSpc>
                <a:spcPct val="150000"/>
              </a:lnSpc>
              <a:buFont typeface="Arial" panose="020B0604020202020204" pitchFamily="34" charset="0"/>
              <a:buChar char="•"/>
            </a:pPr>
            <a:r>
              <a:rPr lang="nl-NL" sz="1600" dirty="0">
                <a:ea typeface="Calibri" panose="020F0502020204030204" pitchFamily="34" charset="0"/>
              </a:rPr>
              <a:t>Kruispunt Beverweg-</a:t>
            </a:r>
            <a:r>
              <a:rPr lang="nl-NL" sz="1600" dirty="0" err="1">
                <a:ea typeface="Calibri" panose="020F0502020204030204" pitchFamily="34" charset="0"/>
              </a:rPr>
              <a:t>Hooghout</a:t>
            </a:r>
            <a:r>
              <a:rPr lang="nl-NL" sz="1600" dirty="0">
                <a:ea typeface="Calibri" panose="020F0502020204030204" pitchFamily="34" charset="0"/>
              </a:rPr>
              <a:t>: verbetering </a:t>
            </a:r>
            <a:r>
              <a:rPr lang="nl-NL" sz="1600" dirty="0" err="1">
                <a:ea typeface="Calibri" panose="020F0502020204030204" pitchFamily="34" charset="0"/>
              </a:rPr>
              <a:t>linksafslaand</a:t>
            </a:r>
            <a:r>
              <a:rPr lang="nl-NL" sz="1600" dirty="0">
                <a:ea typeface="Calibri" panose="020F0502020204030204" pitchFamily="34" charset="0"/>
              </a:rPr>
              <a:t> verkeer vanaf </a:t>
            </a:r>
            <a:r>
              <a:rPr lang="nl-NL" sz="1600" dirty="0" err="1">
                <a:ea typeface="Calibri" panose="020F0502020204030204" pitchFamily="34" charset="0"/>
              </a:rPr>
              <a:t>Hooghout</a:t>
            </a:r>
            <a:r>
              <a:rPr lang="nl-NL" sz="1600" dirty="0">
                <a:ea typeface="Calibri" panose="020F0502020204030204" pitchFamily="34" charset="0"/>
              </a:rPr>
              <a:t> en veilige oversteek langzaam verkeer</a:t>
            </a:r>
          </a:p>
          <a:p>
            <a:pPr marL="285750" indent="-285750">
              <a:lnSpc>
                <a:spcPct val="150000"/>
              </a:lnSpc>
              <a:buFont typeface="Arial" panose="020B0604020202020204" pitchFamily="34" charset="0"/>
              <a:buChar char="•"/>
            </a:pPr>
            <a:r>
              <a:rPr lang="nl-NL" sz="1600" dirty="0">
                <a:ea typeface="Calibri" panose="020F0502020204030204" pitchFamily="34" charset="0"/>
              </a:rPr>
              <a:t>Voetgangersoversteek ter hoogte van de </a:t>
            </a:r>
            <a:r>
              <a:rPr lang="nl-NL" sz="1600" dirty="0" err="1">
                <a:ea typeface="Calibri" panose="020F0502020204030204" pitchFamily="34" charset="0"/>
              </a:rPr>
              <a:t>Molenleij</a:t>
            </a:r>
            <a:r>
              <a:rPr lang="nl-NL" sz="1600" dirty="0">
                <a:ea typeface="Calibri" panose="020F0502020204030204" pitchFamily="34" charset="0"/>
              </a:rPr>
              <a:t>. </a:t>
            </a:r>
          </a:p>
          <a:p>
            <a:pPr>
              <a:lnSpc>
                <a:spcPct val="150000"/>
              </a:lnSpc>
            </a:pPr>
            <a:endParaRPr lang="nl-NL" sz="1600" dirty="0"/>
          </a:p>
          <a:p>
            <a:pPr>
              <a:lnSpc>
                <a:spcPct val="150000"/>
              </a:lnSpc>
            </a:pPr>
            <a:r>
              <a:rPr lang="nl-NL" sz="1600" b="1" dirty="0"/>
              <a:t>Ontwikkelen toekomstbestendige groenstructuur en meer biodiversiteit</a:t>
            </a:r>
          </a:p>
          <a:p>
            <a:pPr marL="285750" indent="-285750">
              <a:lnSpc>
                <a:spcPct val="150000"/>
              </a:lnSpc>
              <a:buFont typeface="Arial" panose="020B0604020202020204" pitchFamily="34" charset="0"/>
              <a:buChar char="•"/>
            </a:pPr>
            <a:r>
              <a:rPr lang="nl-NL" sz="1600" dirty="0"/>
              <a:t>Verbreden bermen voor duurzaam behoud van een deel van de bomen.</a:t>
            </a:r>
          </a:p>
          <a:p>
            <a:pPr marL="285750" indent="-285750">
              <a:lnSpc>
                <a:spcPct val="150000"/>
              </a:lnSpc>
              <a:buFont typeface="Arial" panose="020B0604020202020204" pitchFamily="34" charset="0"/>
              <a:buChar char="•"/>
            </a:pPr>
            <a:r>
              <a:rPr lang="nl-NL" sz="1600" dirty="0"/>
              <a:t>Compensatie te kappen bomen door nieuwe bomen.</a:t>
            </a:r>
          </a:p>
          <a:p>
            <a:pPr marL="285750" indent="-285750">
              <a:lnSpc>
                <a:spcPct val="150000"/>
              </a:lnSpc>
              <a:buFont typeface="Arial" panose="020B0604020202020204" pitchFamily="34" charset="0"/>
              <a:buChar char="•"/>
            </a:pPr>
            <a:r>
              <a:rPr lang="nl-NL" sz="1600" dirty="0"/>
              <a:t>Behoud ecologische, groene kwaliteit en verbeteren biodiversiteit</a:t>
            </a:r>
          </a:p>
          <a:p>
            <a:pPr marL="285750" indent="-285750">
              <a:lnSpc>
                <a:spcPct val="150000"/>
              </a:lnSpc>
              <a:buFont typeface="Arial" panose="020B0604020202020204" pitchFamily="34" charset="0"/>
              <a:buChar char="•"/>
            </a:pPr>
            <a:r>
              <a:rPr lang="nl-NL" sz="1600" dirty="0"/>
              <a:t>Zichtbaarheid </a:t>
            </a:r>
            <a:r>
              <a:rPr lang="nl-NL" sz="1600" dirty="0" err="1"/>
              <a:t>Molenleij</a:t>
            </a:r>
            <a:r>
              <a:rPr lang="nl-NL" sz="1600" dirty="0"/>
              <a:t> verbeteren als belangrijke ecologische/groenstructuur</a:t>
            </a:r>
          </a:p>
          <a:p>
            <a:pPr marL="285750" indent="-285750">
              <a:lnSpc>
                <a:spcPct val="150000"/>
              </a:lnSpc>
              <a:buFont typeface="Arial" panose="020B0604020202020204" pitchFamily="34" charset="0"/>
              <a:buChar char="•"/>
            </a:pPr>
            <a:r>
              <a:rPr lang="nl-NL" sz="1600" dirty="0"/>
              <a:t>Meer infiltreren en vertraagd afvoeren van hemelwater naar </a:t>
            </a:r>
            <a:r>
              <a:rPr lang="nl-NL" sz="1600" dirty="0" err="1"/>
              <a:t>Molenleij</a:t>
            </a:r>
            <a:r>
              <a:rPr lang="nl-NL" sz="1600" dirty="0"/>
              <a:t>. </a:t>
            </a:r>
          </a:p>
        </p:txBody>
      </p:sp>
      <p:sp>
        <p:nvSpPr>
          <p:cNvPr id="4" name="Tijdelijke aanduiding voor dianummer 4">
            <a:extLst>
              <a:ext uri="{FF2B5EF4-FFF2-40B4-BE49-F238E27FC236}">
                <a16:creationId xmlns:a16="http://schemas.microsoft.com/office/drawing/2014/main" id="{ED137C3F-4CF0-4BF1-A7F8-5A96C4C68EBE}"/>
              </a:ext>
            </a:extLst>
          </p:cNvPr>
          <p:cNvSpPr txBox="1">
            <a:spLocks/>
          </p:cNvSpPr>
          <p:nvPr/>
        </p:nvSpPr>
        <p:spPr>
          <a:xfrm>
            <a:off x="11677475" y="6391275"/>
            <a:ext cx="352338" cy="25213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EAEDCA-98D4-4724-9772-C653855CA076}" type="slidenum">
              <a:rPr lang="en-GB" sz="800" smtClean="0"/>
              <a:pPr/>
              <a:t>9</a:t>
            </a:fld>
            <a:endParaRPr lang="en-GB" sz="800" dirty="0"/>
          </a:p>
        </p:txBody>
      </p:sp>
    </p:spTree>
    <p:extLst>
      <p:ext uri="{BB962C8B-B14F-4D97-AF65-F5344CB8AC3E}">
        <p14:creationId xmlns:p14="http://schemas.microsoft.com/office/powerpoint/2010/main" val="1449190367"/>
      </p:ext>
    </p:extLst>
  </p:cSld>
  <p:clrMapOvr>
    <a:masterClrMapping/>
  </p:clrMapOvr>
</p:sld>
</file>

<file path=ppt/theme/theme1.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Sweco">
      <a:majorFont>
        <a:latin typeface="Sweco Sans Medium"/>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uted1">
      <a:srgbClr val="A48730"/>
    </a:custClr>
    <a:custClr name="Muted2">
      <a:srgbClr val="8593AF"/>
    </a:custClr>
    <a:custClr name="Muted3">
      <a:srgbClr val="B484A2"/>
    </a:custClr>
    <a:custClr name="Bright1">
      <a:srgbClr val="DEC55B"/>
    </a:custClr>
    <a:custClr name="Bright2">
      <a:srgbClr val="C0D4FD"/>
    </a:custClr>
    <a:custClr name="Bright3">
      <a:srgbClr val="F2B1DC"/>
    </a:custClr>
    <a:custClr name="Grey1">
      <a:srgbClr val="E2E0DA"/>
    </a:custClr>
    <a:custClr name="Grey2">
      <a:srgbClr val="A4A4A6"/>
    </a:custClr>
    <a:custClr name="Grey3">
      <a:srgbClr val="3F3F42"/>
    </a:custClr>
  </a:custClrLst>
  <a:extLst>
    <a:ext uri="{05A4C25C-085E-4340-85A3-A5531E510DB2}">
      <thm15:themeFamily xmlns:thm15="http://schemas.microsoft.com/office/thememl/2012/main" name="Mallförslag 16_9 #3" id="{F394757E-4F48-41E2-9BC0-713BCAF7FBBD}" vid="{7013FA0A-15B4-4A8C-B071-281D279DAC12}"/>
    </a:ext>
  </a:extLst>
</a:theme>
</file>

<file path=ppt/theme/theme2.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Sweco">
      <a:majorFont>
        <a:latin typeface="Sweco Sans Medium"/>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weco">
      <a:dk1>
        <a:srgbClr val="3F3F42"/>
      </a:dk1>
      <a:lt1>
        <a:srgbClr val="FFFFFF"/>
      </a:lt1>
      <a:dk2>
        <a:srgbClr val="3F3F42"/>
      </a:dk2>
      <a:lt2>
        <a:srgbClr val="E2E0DA"/>
      </a:lt2>
      <a:accent1>
        <a:srgbClr val="A48730"/>
      </a:accent1>
      <a:accent2>
        <a:srgbClr val="8593AF"/>
      </a:accent2>
      <a:accent3>
        <a:srgbClr val="B484A2"/>
      </a:accent3>
      <a:accent4>
        <a:srgbClr val="3F3F42"/>
      </a:accent4>
      <a:accent5>
        <a:srgbClr val="DEC55B"/>
      </a:accent5>
      <a:accent6>
        <a:srgbClr val="A4A4A6"/>
      </a:accent6>
      <a:hlink>
        <a:srgbClr val="A4A4A6"/>
      </a:hlink>
      <a:folHlink>
        <a:srgbClr val="F2B1DC"/>
      </a:folHlink>
    </a:clrScheme>
    <a:fontScheme name="Sweco">
      <a:majorFont>
        <a:latin typeface="Sweco Sans Medium"/>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rontmij Document" ma:contentTypeID="0x010100F93BE237204F4B08BBC1835358B51B640062DE965C445E5C4199A632E2E10C4E5B" ma:contentTypeVersion="2" ma:contentTypeDescription="Standaard Grontmij Document inhoudstype" ma:contentTypeScope="" ma:versionID="a6d066c2f83757ec36a509a8e74aca34">
  <xsd:schema xmlns:xsd="http://www.w3.org/2001/XMLSchema" xmlns:xs="http://www.w3.org/2001/XMLSchema" xmlns:p="http://schemas.microsoft.com/office/2006/metadata/properties" xmlns:ns2="24665bd0-709d-4e6e-8197-d55b76c47c24" xmlns:ns3="7bd46787-9b10-4b13-81a2-77f1a0951405" targetNamespace="http://schemas.microsoft.com/office/2006/metadata/properties" ma:root="true" ma:fieldsID="a241185cf3d90bc36e8a5c73cdedcd04" ns2:_="" ns3:_="">
    <xsd:import namespace="24665bd0-709d-4e6e-8197-d55b76c47c24"/>
    <xsd:import namespace="7bd46787-9b10-4b13-81a2-77f1a0951405"/>
    <xsd:element name="properties">
      <xsd:complexType>
        <xsd:sequence>
          <xsd:element name="documentManagement">
            <xsd:complexType>
              <xsd:all>
                <xsd:element ref="ns2:GrontmijSubjectTaxHTField0" minOccurs="0"/>
                <xsd:element ref="ns2:GrontmijTypeTaxHTField0" minOccurs="0"/>
                <xsd:element ref="ns3:TaxCatchAl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65bd0-709d-4e6e-8197-d55b76c47c24" elementFormDefault="qualified">
    <xsd:import namespace="http://schemas.microsoft.com/office/2006/documentManagement/types"/>
    <xsd:import namespace="http://schemas.microsoft.com/office/infopath/2007/PartnerControls"/>
    <xsd:element name="GrontmijSubjectTaxHTField0" ma:index="9" nillable="true" ma:taxonomy="true" ma:internalName="GrontmijSubjectTaxHTField0" ma:taxonomyFieldName="GrontmijSubject" ma:displayName="Grontmij Subject" ma:default="" ma:fieldId="{8be1d037-831e-48df-9935-726642829feb}" ma:sspId="a57f4a5d-1a80-43d1-a489-779d48868309" ma:termSetId="29e32cd2-4c94-4b53-9c1f-4917c782f6d0" ma:anchorId="7191ac18-2300-4c5c-a784-563045051ac7" ma:open="false" ma:isKeyword="false">
      <xsd:complexType>
        <xsd:sequence>
          <xsd:element ref="pc:Terms" minOccurs="0" maxOccurs="1"/>
        </xsd:sequence>
      </xsd:complexType>
    </xsd:element>
    <xsd:element name="GrontmijTypeTaxHTField0" ma:index="11" nillable="true" ma:taxonomy="true" ma:internalName="GrontmijTypeTaxHTField0" ma:taxonomyFieldName="GrontmijType" ma:displayName="Grontmij Type" ma:default="" ma:fieldId="{5049f2da-119c-4e50-8980-0705544bee29}" ma:sspId="a57f4a5d-1a80-43d1-a489-779d48868309" ma:termSetId="29e32cd2-4c94-4b53-9c1f-4917c782f6d0" ma:anchorId="f0cbd8ec-bb4a-4a71-86ab-a9b39f3528f6"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d46787-9b10-4b13-81a2-77f1a0951405" elementFormDefault="qualified">
    <xsd:import namespace="http://schemas.microsoft.com/office/2006/documentManagement/types"/>
    <xsd:import namespace="http://schemas.microsoft.com/office/infopath/2007/PartnerControls"/>
    <xsd:element name="TaxCatchAll" ma:index="12" nillable="true" ma:displayName="Taxonomy Catch All Column" ma:description="" ma:hidden="true" ma:list="{72d9f272-c859-41ea-a3ac-3d1422f9f169}" ma:internalName="TaxCatchAll" ma:showField="CatchAllData" ma:web="7bd46787-9b10-4b13-81a2-77f1a0951405">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7bd46787-9b10-4b13-81a2-77f1a0951405"/>
    <GrontmijSubjectTaxHTField0 xmlns="24665bd0-709d-4e6e-8197-d55b76c47c24">
      <Terms xmlns="http://schemas.microsoft.com/office/infopath/2007/PartnerControls"/>
    </GrontmijSubjectTaxHTField0>
    <GrontmijTypeTaxHTField0 xmlns="24665bd0-709d-4e6e-8197-d55b76c47c24">
      <Terms xmlns="http://schemas.microsoft.com/office/infopath/2007/PartnerControls"/>
    </GrontmijTypeTaxHTField0>
    <_dlc_DocId xmlns="7bd46787-9b10-4b13-81a2-77f1a0951405">PS5KTJQPZ3AN-205-352</_dlc_DocId>
    <_dlc_DocIdUrl xmlns="7bd46787-9b10-4b13-81a2-77f1a0951405">
      <Url>http://nlinsite.grontmij.net/SSC/SSCCommunicatie/_layouts/15/DocIdRedir.aspx?ID=PS5KTJQPZ3AN-205-352</Url>
      <Description>PS5KTJQPZ3AN-205-352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9D1714A-6A95-4465-8B8C-B471D44A5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665bd0-709d-4e6e-8197-d55b76c47c24"/>
    <ds:schemaRef ds:uri="7bd46787-9b10-4b13-81a2-77f1a09514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A10B60-E0AC-4AB8-853D-B9374AB2CA45}">
  <ds:schemaRefs>
    <ds:schemaRef ds:uri="http://schemas.microsoft.com/sharepoint/v3/contenttype/forms"/>
  </ds:schemaRefs>
</ds:datastoreItem>
</file>

<file path=customXml/itemProps3.xml><?xml version="1.0" encoding="utf-8"?>
<ds:datastoreItem xmlns:ds="http://schemas.openxmlformats.org/officeDocument/2006/customXml" ds:itemID="{9CFE01F6-D2F3-4ACB-B71E-9589BFF8425C}">
  <ds:schemaRefs>
    <ds:schemaRef ds:uri="http://purl.org/dc/terms/"/>
    <ds:schemaRef ds:uri="http://schemas.microsoft.com/office/2006/documentManagement/types"/>
    <ds:schemaRef ds:uri="http://schemas.openxmlformats.org/package/2006/metadata/core-properties"/>
    <ds:schemaRef ds:uri="7bd46787-9b10-4b13-81a2-77f1a0951405"/>
    <ds:schemaRef ds:uri="24665bd0-709d-4e6e-8197-d55b76c47c24"/>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95AEF6FB-48AC-45CE-8549-1DEB55D4FD9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15104</TotalTime>
  <Words>1073</Words>
  <Application>Microsoft Office PowerPoint</Application>
  <PresentationFormat>Breedbeeld</PresentationFormat>
  <Paragraphs>216</Paragraphs>
  <Slides>23</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Sweco Sans Medium</vt:lpstr>
      <vt:lpstr>Sweco Sans</vt:lpstr>
      <vt:lpstr>Arial</vt:lpstr>
      <vt:lpstr>Calibri</vt:lpstr>
      <vt:lpstr>Office-tema</vt:lpstr>
      <vt:lpstr> informatieavond BEVERWEG Breda schetsontwerp      </vt:lpstr>
      <vt:lpstr>Inhoud</vt:lpstr>
      <vt:lpstr>Terugblik informatieavond 12 oktober 2021</vt:lpstr>
      <vt:lpstr>Doelstellingen Beverweg</vt:lpstr>
      <vt:lpstr>Huidige situatie</vt:lpstr>
      <vt:lpstr>Analyses</vt:lpstr>
      <vt:lpstr>PowerPoint-presentatie</vt:lpstr>
      <vt:lpstr>variantenstudie</vt:lpstr>
      <vt:lpstr>Denkrichtingen en oplossingen</vt:lpstr>
      <vt:lpstr>Variantenstudie</vt:lpstr>
      <vt:lpstr>Afweging onderscheidende criteria </vt:lpstr>
      <vt:lpstr>schetsontwerp</vt:lpstr>
      <vt:lpstr>PowerPoint-presentatie</vt:lpstr>
      <vt:lpstr>PowerPoint-presentatie</vt:lpstr>
      <vt:lpstr>PowerPoint-presentatie</vt:lpstr>
      <vt:lpstr>PowerPoint-presentatie</vt:lpstr>
      <vt:lpstr>PowerPoint-presentatie</vt:lpstr>
      <vt:lpstr>PowerPoint-presentatie</vt:lpstr>
      <vt:lpstr>PowerPoint-presentatie</vt:lpstr>
      <vt:lpstr>vervolgProces</vt:lpstr>
      <vt:lpstr>PowerPoint-presentatie</vt:lpstr>
      <vt:lpstr>Het vervolg van deze avond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dc:title>
  <dc:creator>Ad de Boer</dc:creator>
  <cp:lastModifiedBy>Hereijgers, Richard</cp:lastModifiedBy>
  <cp:revision>868</cp:revision>
  <cp:lastPrinted>2022-10-17T13:06:54Z</cp:lastPrinted>
  <dcterms:created xsi:type="dcterms:W3CDTF">2016-02-24T18:34:34Z</dcterms:created>
  <dcterms:modified xsi:type="dcterms:W3CDTF">2022-10-18T08:22:25Z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0x010100F93BE237204F4B08BBC1835358B51B640062DE965C445E5C4199A632E2E10C4E5B</vt:lpwstr>
  </property>
  <property fmtid="{D5CDD505-2E9C-101B-9397-08002B2CF9AE}" pid="3" name="PSIsRedlined">
    <vt:bool>false</vt:bool>
  </property>
  <property fmtid="{D5CDD505-2E9C-101B-9397-08002B2CF9AE}" pid="4" name="PSContentType">
    <vt:lpwstr>PSBase</vt:lpwstr>
  </property>
  <property fmtid="{D5CDD505-2E9C-101B-9397-08002B2CF9AE}" pid="5" name="_dlc_DocIdItemGuid">
    <vt:lpwstr>a3aae42f-0f92-4282-873e-847f03a2fff4</vt:lpwstr>
  </property>
  <property fmtid="{D5CDD505-2E9C-101B-9397-08002B2CF9AE}" pid="6" name="GrontmijSubject">
    <vt:lpwstr/>
  </property>
  <property fmtid="{D5CDD505-2E9C-101B-9397-08002B2CF9AE}" pid="7" name="GrontmijType">
    <vt:lpwstr/>
  </property>
  <property fmtid="{D5CDD505-2E9C-101B-9397-08002B2CF9AE}" pid="8" name="MSIP_Label_43f08ec5-d6d9-4227-8387-ccbfcb3632c4_Enabled">
    <vt:lpwstr>true</vt:lpwstr>
  </property>
  <property fmtid="{D5CDD505-2E9C-101B-9397-08002B2CF9AE}" pid="9" name="MSIP_Label_43f08ec5-d6d9-4227-8387-ccbfcb3632c4_SetDate">
    <vt:lpwstr>2021-04-19T09:59:29Z</vt:lpwstr>
  </property>
  <property fmtid="{D5CDD505-2E9C-101B-9397-08002B2CF9AE}" pid="10" name="MSIP_Label_43f08ec5-d6d9-4227-8387-ccbfcb3632c4_Method">
    <vt:lpwstr>Standard</vt:lpwstr>
  </property>
  <property fmtid="{D5CDD505-2E9C-101B-9397-08002B2CF9AE}" pid="11" name="MSIP_Label_43f08ec5-d6d9-4227-8387-ccbfcb3632c4_Name">
    <vt:lpwstr>Sweco Restricted</vt:lpwstr>
  </property>
  <property fmtid="{D5CDD505-2E9C-101B-9397-08002B2CF9AE}" pid="12" name="MSIP_Label_43f08ec5-d6d9-4227-8387-ccbfcb3632c4_SiteId">
    <vt:lpwstr>b7872ef0-9a00-4c18-8a4a-c7d25c778a9e</vt:lpwstr>
  </property>
  <property fmtid="{D5CDD505-2E9C-101B-9397-08002B2CF9AE}" pid="13" name="MSIP_Label_43f08ec5-d6d9-4227-8387-ccbfcb3632c4_ActionId">
    <vt:lpwstr>255bd5c8-0dbe-493e-9efc-ffd0a099e413</vt:lpwstr>
  </property>
  <property fmtid="{D5CDD505-2E9C-101B-9397-08002B2CF9AE}" pid="14" name="MSIP_Label_43f08ec5-d6d9-4227-8387-ccbfcb3632c4_ContentBits">
    <vt:lpwstr>0</vt:lpwstr>
  </property>
</Properties>
</file>